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03" r:id="rId2"/>
    <p:sldId id="256" r:id="rId3"/>
    <p:sldId id="257" r:id="rId4"/>
    <p:sldId id="271" r:id="rId5"/>
    <p:sldId id="269" r:id="rId6"/>
    <p:sldId id="268" r:id="rId7"/>
    <p:sldId id="337" r:id="rId8"/>
    <p:sldId id="341" r:id="rId9"/>
    <p:sldId id="342" r:id="rId10"/>
    <p:sldId id="325" r:id="rId11"/>
    <p:sldId id="310" r:id="rId12"/>
    <p:sldId id="267" r:id="rId13"/>
    <p:sldId id="324" r:id="rId14"/>
    <p:sldId id="338" r:id="rId15"/>
    <p:sldId id="339" r:id="rId16"/>
    <p:sldId id="340" r:id="rId17"/>
    <p:sldId id="348" r:id="rId18"/>
    <p:sldId id="349" r:id="rId19"/>
    <p:sldId id="319" r:id="rId20"/>
    <p:sldId id="327" r:id="rId21"/>
    <p:sldId id="335" r:id="rId22"/>
    <p:sldId id="290" r:id="rId23"/>
    <p:sldId id="331" r:id="rId24"/>
    <p:sldId id="336" r:id="rId25"/>
    <p:sldId id="306" r:id="rId26"/>
    <p:sldId id="302" r:id="rId27"/>
  </p:sldIdLst>
  <p:sldSz cx="9144000" cy="6858000" type="screen4x3"/>
  <p:notesSz cx="6881813" cy="9296400"/>
  <p:defaultTextStyle>
    <a:defPPr>
      <a:defRPr lang="en-US"/>
    </a:defPPr>
    <a:lvl1pPr algn="l" rtl="0" eaLnBrk="0" fontAlgn="base" hangingPunct="0">
      <a:spcBef>
        <a:spcPct val="0"/>
      </a:spcBef>
      <a:spcAft>
        <a:spcPct val="0"/>
      </a:spcAft>
      <a:defRPr sz="4400" b="1" kern="1200">
        <a:solidFill>
          <a:schemeClr val="accent1"/>
        </a:solidFill>
        <a:latin typeface="Arial" charset="0"/>
        <a:ea typeface="+mn-ea"/>
        <a:cs typeface="+mn-cs"/>
      </a:defRPr>
    </a:lvl1pPr>
    <a:lvl2pPr marL="457200" algn="l" rtl="0" eaLnBrk="0" fontAlgn="base" hangingPunct="0">
      <a:spcBef>
        <a:spcPct val="0"/>
      </a:spcBef>
      <a:spcAft>
        <a:spcPct val="0"/>
      </a:spcAft>
      <a:defRPr sz="4400" b="1" kern="1200">
        <a:solidFill>
          <a:schemeClr val="accent1"/>
        </a:solidFill>
        <a:latin typeface="Arial" charset="0"/>
        <a:ea typeface="+mn-ea"/>
        <a:cs typeface="+mn-cs"/>
      </a:defRPr>
    </a:lvl2pPr>
    <a:lvl3pPr marL="914400" algn="l" rtl="0" eaLnBrk="0" fontAlgn="base" hangingPunct="0">
      <a:spcBef>
        <a:spcPct val="0"/>
      </a:spcBef>
      <a:spcAft>
        <a:spcPct val="0"/>
      </a:spcAft>
      <a:defRPr sz="4400" b="1" kern="1200">
        <a:solidFill>
          <a:schemeClr val="accent1"/>
        </a:solidFill>
        <a:latin typeface="Arial" charset="0"/>
        <a:ea typeface="+mn-ea"/>
        <a:cs typeface="+mn-cs"/>
      </a:defRPr>
    </a:lvl3pPr>
    <a:lvl4pPr marL="1371600" algn="l" rtl="0" eaLnBrk="0" fontAlgn="base" hangingPunct="0">
      <a:spcBef>
        <a:spcPct val="0"/>
      </a:spcBef>
      <a:spcAft>
        <a:spcPct val="0"/>
      </a:spcAft>
      <a:defRPr sz="4400" b="1" kern="1200">
        <a:solidFill>
          <a:schemeClr val="accent1"/>
        </a:solidFill>
        <a:latin typeface="Arial" charset="0"/>
        <a:ea typeface="+mn-ea"/>
        <a:cs typeface="+mn-cs"/>
      </a:defRPr>
    </a:lvl4pPr>
    <a:lvl5pPr marL="1828800" algn="l" rtl="0" eaLnBrk="0" fontAlgn="base" hangingPunct="0">
      <a:spcBef>
        <a:spcPct val="0"/>
      </a:spcBef>
      <a:spcAft>
        <a:spcPct val="0"/>
      </a:spcAft>
      <a:defRPr sz="4400" b="1" kern="1200">
        <a:solidFill>
          <a:schemeClr val="accent1"/>
        </a:solidFill>
        <a:latin typeface="Arial" charset="0"/>
        <a:ea typeface="+mn-ea"/>
        <a:cs typeface="+mn-cs"/>
      </a:defRPr>
    </a:lvl5pPr>
    <a:lvl6pPr marL="2286000" algn="l" defTabSz="914400" rtl="0" eaLnBrk="1" latinLnBrk="0" hangingPunct="1">
      <a:defRPr sz="4400" b="1" kern="1200">
        <a:solidFill>
          <a:schemeClr val="accent1"/>
        </a:solidFill>
        <a:latin typeface="Arial" charset="0"/>
        <a:ea typeface="+mn-ea"/>
        <a:cs typeface="+mn-cs"/>
      </a:defRPr>
    </a:lvl6pPr>
    <a:lvl7pPr marL="2743200" algn="l" defTabSz="914400" rtl="0" eaLnBrk="1" latinLnBrk="0" hangingPunct="1">
      <a:defRPr sz="4400" b="1" kern="1200">
        <a:solidFill>
          <a:schemeClr val="accent1"/>
        </a:solidFill>
        <a:latin typeface="Arial" charset="0"/>
        <a:ea typeface="+mn-ea"/>
        <a:cs typeface="+mn-cs"/>
      </a:defRPr>
    </a:lvl7pPr>
    <a:lvl8pPr marL="3200400" algn="l" defTabSz="914400" rtl="0" eaLnBrk="1" latinLnBrk="0" hangingPunct="1">
      <a:defRPr sz="4400" b="1" kern="1200">
        <a:solidFill>
          <a:schemeClr val="accent1"/>
        </a:solidFill>
        <a:latin typeface="Arial" charset="0"/>
        <a:ea typeface="+mn-ea"/>
        <a:cs typeface="+mn-cs"/>
      </a:defRPr>
    </a:lvl8pPr>
    <a:lvl9pPr marL="3657600" algn="l" defTabSz="914400" rtl="0" eaLnBrk="1" latinLnBrk="0" hangingPunct="1">
      <a:defRPr sz="4400" b="1"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a:srgbClr val="CC9900"/>
    <a:srgbClr val="FF5050"/>
    <a:srgbClr val="008000"/>
    <a:srgbClr val="CC3300"/>
    <a:srgbClr val="3366CC"/>
    <a:srgbClr val="3399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306" autoAdjust="0"/>
    <p:restoredTop sz="66458" autoAdjust="0"/>
  </p:normalViewPr>
  <p:slideViewPr>
    <p:cSldViewPr>
      <p:cViewPr varScale="1">
        <p:scale>
          <a:sx n="118" d="100"/>
          <a:sy n="118" d="100"/>
        </p:scale>
        <p:origin x="-378"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34"/>
    </p:cViewPr>
  </p:sorterViewPr>
  <p:notesViewPr>
    <p:cSldViewPr>
      <p:cViewPr>
        <p:scale>
          <a:sx n="75" d="100"/>
          <a:sy n="75" d="100"/>
        </p:scale>
        <p:origin x="-120" y="-6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0"/>
            <a:ext cx="2994805" cy="460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effectLst>
                  <a:outerShdw blurRad="38100" dist="38100" dir="2700000" algn="tl">
                    <a:srgbClr val="C0C0C0"/>
                  </a:outerShdw>
                </a:effectLst>
              </a:defRPr>
            </a:lvl1pPr>
          </a:lstStyle>
          <a:p>
            <a:pPr>
              <a:defRPr/>
            </a:pPr>
            <a:endParaRPr lang="en-US"/>
          </a:p>
        </p:txBody>
      </p:sp>
      <p:sp>
        <p:nvSpPr>
          <p:cNvPr id="73731" name="Rectangle 3"/>
          <p:cNvSpPr>
            <a:spLocks noGrp="1" noChangeArrowheads="1"/>
          </p:cNvSpPr>
          <p:nvPr>
            <p:ph type="dt" sz="quarter" idx="1"/>
          </p:nvPr>
        </p:nvSpPr>
        <p:spPr bwMode="auto">
          <a:xfrm>
            <a:off x="3893248" y="0"/>
            <a:ext cx="2994805" cy="460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effectLst>
                  <a:outerShdw blurRad="38100" dist="38100" dir="2700000" algn="tl">
                    <a:srgbClr val="C0C0C0"/>
                  </a:outerShdw>
                </a:effectLst>
              </a:defRPr>
            </a:lvl1pPr>
          </a:lstStyle>
          <a:p>
            <a:pPr>
              <a:defRPr/>
            </a:pPr>
            <a:endParaRPr lang="en-US"/>
          </a:p>
        </p:txBody>
      </p:sp>
      <p:sp>
        <p:nvSpPr>
          <p:cNvPr id="73732" name="Rectangle 4"/>
          <p:cNvSpPr>
            <a:spLocks noGrp="1" noChangeArrowheads="1"/>
          </p:cNvSpPr>
          <p:nvPr>
            <p:ph type="ftr" sz="quarter" idx="2"/>
          </p:nvPr>
        </p:nvSpPr>
        <p:spPr bwMode="auto">
          <a:xfrm>
            <a:off x="1" y="8832380"/>
            <a:ext cx="2994805" cy="459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99"/>
                </a:solidFill>
                <a:effectLst>
                  <a:outerShdw blurRad="38100" dist="38100" dir="2700000" algn="tl">
                    <a:srgbClr val="C0C0C0"/>
                  </a:outerShdw>
                </a:effectLst>
              </a:defRPr>
            </a:lvl1pPr>
          </a:lstStyle>
          <a:p>
            <a:pPr>
              <a:defRPr/>
            </a:pPr>
            <a:endParaRPr lang="en-US"/>
          </a:p>
        </p:txBody>
      </p:sp>
      <p:sp>
        <p:nvSpPr>
          <p:cNvPr id="73733" name="Rectangle 5"/>
          <p:cNvSpPr>
            <a:spLocks noGrp="1" noChangeArrowheads="1"/>
          </p:cNvSpPr>
          <p:nvPr>
            <p:ph type="sldNum" sz="quarter" idx="3"/>
          </p:nvPr>
        </p:nvSpPr>
        <p:spPr bwMode="auto">
          <a:xfrm>
            <a:off x="3893248" y="8832380"/>
            <a:ext cx="2994805" cy="459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99"/>
                </a:solidFill>
                <a:effectLst>
                  <a:outerShdw blurRad="38100" dist="38100" dir="2700000" algn="tl">
                    <a:srgbClr val="C0C0C0"/>
                  </a:outerShdw>
                </a:effectLst>
              </a:defRPr>
            </a:lvl1pPr>
          </a:lstStyle>
          <a:p>
            <a:pPr>
              <a:defRPr/>
            </a:pPr>
            <a:fld id="{A8316C36-5FE7-482F-BE81-E24C7A0FFCE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 y="0"/>
            <a:ext cx="2994805" cy="460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effectLst>
                  <a:outerShdw blurRad="38100" dist="38100" dir="2700000" algn="tl">
                    <a:srgbClr val="C0C0C0"/>
                  </a:outerShdw>
                </a:effectLst>
              </a:defRPr>
            </a:lvl1pPr>
          </a:lstStyle>
          <a:p>
            <a:pPr>
              <a:defRPr/>
            </a:pPr>
            <a:endParaRPr lang="en-US"/>
          </a:p>
        </p:txBody>
      </p:sp>
      <p:sp>
        <p:nvSpPr>
          <p:cNvPr id="57347" name="Rectangle 3"/>
          <p:cNvSpPr>
            <a:spLocks noGrp="1" noChangeArrowheads="1"/>
          </p:cNvSpPr>
          <p:nvPr>
            <p:ph type="dt" idx="1"/>
          </p:nvPr>
        </p:nvSpPr>
        <p:spPr bwMode="auto">
          <a:xfrm>
            <a:off x="3893248" y="0"/>
            <a:ext cx="2994805" cy="460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effectLst>
                  <a:outerShdw blurRad="38100" dist="38100" dir="2700000" algn="tl">
                    <a:srgbClr val="C0C0C0"/>
                  </a:outerShdw>
                </a:effectLst>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39825" y="690563"/>
            <a:ext cx="4608513" cy="3457575"/>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898442" y="4454592"/>
            <a:ext cx="5091169" cy="41457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1" y="8832380"/>
            <a:ext cx="2994805" cy="459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99"/>
                </a:solidFill>
                <a:effectLst>
                  <a:outerShdw blurRad="38100" dist="38100" dir="2700000" algn="tl">
                    <a:srgbClr val="C0C0C0"/>
                  </a:outerShdw>
                </a:effectLst>
              </a:defRPr>
            </a:lvl1pPr>
          </a:lstStyle>
          <a:p>
            <a:pPr>
              <a:defRPr/>
            </a:pPr>
            <a:endParaRPr lang="en-US"/>
          </a:p>
        </p:txBody>
      </p:sp>
      <p:sp>
        <p:nvSpPr>
          <p:cNvPr id="57351" name="Rectangle 7"/>
          <p:cNvSpPr>
            <a:spLocks noGrp="1" noChangeArrowheads="1"/>
          </p:cNvSpPr>
          <p:nvPr>
            <p:ph type="sldNum" sz="quarter" idx="5"/>
          </p:nvPr>
        </p:nvSpPr>
        <p:spPr bwMode="auto">
          <a:xfrm>
            <a:off x="3893248" y="8832380"/>
            <a:ext cx="2994805" cy="459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99"/>
                </a:solidFill>
                <a:effectLst>
                  <a:outerShdw blurRad="38100" dist="38100" dir="2700000" algn="tl">
                    <a:srgbClr val="C0C0C0"/>
                  </a:outerShdw>
                </a:effectLst>
              </a:defRPr>
            </a:lvl1pPr>
          </a:lstStyle>
          <a:p>
            <a:pPr>
              <a:defRPr/>
            </a:pPr>
            <a:fld id="{D8E21FFA-3562-43DD-9A1C-BCC0D90B61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A68171D-72F3-4DF0-86F3-035996733C56}" type="slidenum">
              <a:rPr lang="en-US"/>
              <a:pPr>
                <a:defRPr/>
              </a:pPr>
              <a:t>1</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DA83CE8-3FAF-433C-9A6D-3148D1E6416C}" type="slidenum">
              <a:rPr lang="en-US"/>
              <a:pPr>
                <a:defRPr/>
              </a:pPr>
              <a:t>26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mtClean="0"/>
              <a:t>Membership through Service – and good public relations.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962215D-0E6C-41A1-ABD2-96275D7B1DCB}" type="slidenum">
              <a:rPr lang="en-US"/>
              <a:pPr>
                <a:defRPr/>
              </a:pPr>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t>We all agree -- people don’t join organizations they know nothing about,</a:t>
            </a:r>
          </a:p>
          <a:p>
            <a:r>
              <a:rPr lang="en-US" smtClean="0"/>
              <a:t>Or, organizations that do nothing for them.</a:t>
            </a:r>
          </a:p>
          <a:p>
            <a:endParaRPr lang="en-US" smtClean="0"/>
          </a:p>
          <a:p>
            <a:r>
              <a:rPr lang="en-US" smtClean="0"/>
              <a:t>Successful organizations grow not only because they are good but because they are true practitioners of public relations.</a:t>
            </a:r>
          </a:p>
          <a:p>
            <a:endParaRPr lang="en-US" smtClean="0"/>
          </a:p>
          <a:p>
            <a:r>
              <a:rPr lang="en-US" smtClean="0"/>
              <a:t>This morning we’re going to present some ideas on making your American Legion Post not just a building in town…but the vibrant active home of busy veterans helping the community.  </a:t>
            </a:r>
          </a:p>
          <a:p>
            <a:endParaRPr lang="en-US" smtClean="0"/>
          </a:p>
          <a:p>
            <a:r>
              <a:rPr lang="en-US" smtClean="0"/>
              <a:t>Its all about……..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9DF5B1A-AC99-4CA4-A452-D88A1573C775}" type="slidenum">
              <a:rPr lang="en-US"/>
              <a:pPr>
                <a:defRPr/>
              </a:pPr>
              <a:t>3</a:t>
            </a:fld>
            <a:endParaRPr lang="en-US"/>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mtClean="0"/>
              <a:t>VISIBILITY.</a:t>
            </a:r>
          </a:p>
          <a:p>
            <a:endParaRPr lang="en-US" smtClean="0"/>
          </a:p>
          <a:p>
            <a:r>
              <a:rPr lang="en-US" smtClean="0"/>
              <a:t>The more often The American Legion is seen by the public…in the Newspaper</a:t>
            </a:r>
          </a:p>
          <a:p>
            <a:endParaRPr lang="en-US" smtClean="0"/>
          </a:p>
          <a:p>
            <a:r>
              <a:rPr lang="en-US" smtClean="0"/>
              <a:t>On Television,</a:t>
            </a:r>
          </a:p>
          <a:p>
            <a:endParaRPr lang="en-US" smtClean="0"/>
          </a:p>
          <a:p>
            <a:r>
              <a:rPr lang="en-US" smtClean="0"/>
              <a:t>On the Radio, or</a:t>
            </a:r>
          </a:p>
          <a:p>
            <a:endParaRPr lang="en-US" smtClean="0"/>
          </a:p>
          <a:p>
            <a:r>
              <a:rPr lang="en-US" smtClean="0"/>
              <a:t>At major public events,</a:t>
            </a:r>
          </a:p>
          <a:p>
            <a:endParaRPr lang="en-US" smtClean="0"/>
          </a:p>
          <a:p>
            <a:r>
              <a:rPr lang="en-US" smtClean="0"/>
              <a:t>the more they learn about our great programs and ADVOCACY FOR VETERANS AND THEIR FAMILIES.</a:t>
            </a:r>
          </a:p>
          <a:p>
            <a:endParaRPr lang="en-US" smtClean="0"/>
          </a:p>
          <a:p>
            <a:endParaRPr lang="en-US"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60ED8AE-2D59-4C38-A1E2-9BA281AD2915}" type="slidenum">
              <a:rPr lang="en-US"/>
              <a:pPr>
                <a:defRPr/>
              </a:pPr>
              <a:t>4</a:t>
            </a:fld>
            <a:endParaRPr lang="en-US"/>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r>
              <a:rPr lang="en-US" smtClean="0"/>
              <a:t>Churchill once said, “It is better to be making the news than taking it; to be an actor than a critic.”</a:t>
            </a:r>
          </a:p>
          <a:p>
            <a:endParaRPr lang="en-US" smtClean="0"/>
          </a:p>
          <a:p>
            <a:r>
              <a:rPr lang="en-US" smtClean="0"/>
              <a:t>How right he was.  So, to get maximum visibility, become a newsmaker in your community.</a:t>
            </a:r>
          </a:p>
          <a:p>
            <a:endParaRPr lang="en-US" smtClean="0"/>
          </a:p>
          <a:p>
            <a:r>
              <a:rPr lang="en-US" smtClean="0"/>
              <a:t>Its easier than you think.</a:t>
            </a:r>
          </a:p>
          <a:p>
            <a:r>
              <a:rPr lang="en-US" smtClean="0"/>
              <a:t>PERCEPTION IS REALITY.  Do a self analysis of your Post.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7F565A3-82B7-46F2-A549-EE856024359F}" type="slidenum">
              <a:rPr lang="en-US"/>
              <a:pPr>
                <a:defRPr/>
              </a:pPr>
              <a:t>5</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mtClean="0"/>
              <a:t>As a nation at war, national security if a major story.  So is veterans health care.</a:t>
            </a:r>
          </a:p>
          <a:p>
            <a:r>
              <a:rPr lang="en-US" smtClean="0"/>
              <a:t>Every town loves to localize a national story.</a:t>
            </a:r>
          </a:p>
          <a:p>
            <a:endParaRPr lang="en-US" smtClean="0"/>
          </a:p>
          <a:p>
            <a:r>
              <a:rPr lang="en-US" smtClean="0"/>
              <a:t>So, Localize --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5515810-1D95-4BC9-BE02-64F19E74F6FD}" type="slidenum">
              <a:rPr lang="en-US"/>
              <a:pPr>
                <a:defRPr/>
              </a:pPr>
              <a:t>6</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r>
              <a:rPr lang="en-US" smtClean="0"/>
              <a:t>News release, interviews, local petition drive, call elected officials, etc.  Comments on local VA facilities from personal experience.</a:t>
            </a:r>
          </a:p>
          <a:p>
            <a:endParaRPr lang="en-US" smtClean="0"/>
          </a:p>
          <a:p>
            <a:r>
              <a:rPr lang="en-US" smtClean="0"/>
              <a:t>HQS Website has current issues and news releases.</a:t>
            </a:r>
          </a:p>
          <a:p>
            <a:r>
              <a:rPr lang="en-US" smtClean="0"/>
              <a:t>Become a resource for your local media in issues of importance to The American Legion.  Goal: Be in your local reporter’s rolodex.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BA690F0-1D25-4DA5-A306-F22F122A604C}" type="slidenum">
              <a:rPr lang="en-US"/>
              <a:pPr>
                <a:defRPr/>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a:p>
            <a:r>
              <a:rPr lang="en-US" smtClean="0"/>
              <a:t>In addition to current issues, hold public events.  In May of 2005, The American Legion will take the lead in saying ‘Thank you’ to our armed forces in Everytown, USA.  I’ll discuss in a moment.</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EA99686-E197-4BD7-AA9C-4C2F627205F2}" type="slidenum">
              <a:rPr lang="en-US"/>
              <a:pPr>
                <a:defRPr/>
              </a:pPr>
              <a:t>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a:p>
            <a:r>
              <a:rPr lang="en-US" smtClean="0"/>
              <a:t>In addition to current issues, hold public events.  In May of 2005, The American Legion will take the lead in saying ‘Thank you’ to our armed forces in Everytown, USA.  I’ll discuss in a moment.</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A67C6DAE-1C8F-4F3D-BCC7-9A52F4A6642D}" type="slidenum">
              <a:rPr lang="en-US"/>
              <a:pPr>
                <a:defRPr/>
              </a:pPr>
              <a:t>22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One final thought … never fail to take advantage of the standard closing question in nearly every interview:</a:t>
            </a:r>
          </a:p>
          <a:p>
            <a:r>
              <a:rPr lang="en-US" smtClean="0"/>
              <a:t>	“Anything else that we haven’t covered that you’d like to add?”</a:t>
            </a:r>
          </a:p>
          <a:p>
            <a:endParaRPr lang="en-US" smtClean="0"/>
          </a:p>
          <a:p>
            <a:r>
              <a:rPr lang="en-US" smtClean="0"/>
              <a:t>This is the time for you to hammer-home the main message points once again.</a:t>
            </a:r>
          </a:p>
          <a:p>
            <a:endParaRPr lang="en-US" smtClean="0"/>
          </a:p>
          <a:p>
            <a:r>
              <a:rPr lang="en-US" smtClean="0"/>
              <a:t>Leave the interviewer with the clear message that this is important to you.  Speak passionately…and stay on ‘point’ – the ‘message point’ that is.</a:t>
            </a:r>
          </a:p>
          <a:p>
            <a:endParaRPr lang="en-US" smtClean="0"/>
          </a:p>
          <a:p>
            <a:r>
              <a:rPr lang="en-US" smtClean="0"/>
              <a:t>Now, to talk about other media avenues, my boss and your PR Director, Joe March.</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8B05176-3FEB-4A0E-AA6E-820DA528228F}"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0BACED2-2430-49B6-88CC-C06AA02022CE}"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9A4F178-3E98-48BB-872A-3B4D5B041DB6}"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E5EF61-A540-42F8-885C-1FD4F69E126B}"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77A9712-8C5C-4024-8BE2-A2686608EED6}" type="slidenum">
              <a:rPr lang="en-US"/>
              <a:pPr>
                <a:defRPr/>
              </a:pPr>
              <a:t>‹#›</a:t>
            </a:fld>
            <a:endParaRPr lang="en-US"/>
          </a:p>
        </p:txBody>
      </p:sp>
      <p:sp>
        <p:nvSpPr>
          <p:cNvPr id="6"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DDA5461-C475-4436-BE3B-97A415FD9246}"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4457CEE-30D6-4171-ADF9-2A6B72EF7FCE}" type="slidenum">
              <a:rPr lang="en-US"/>
              <a:pPr>
                <a:defRPr/>
              </a:pPr>
              <a:t>‹#›</a:t>
            </a:fld>
            <a:endParaRPr lang="en-US"/>
          </a:p>
        </p:txBody>
      </p:sp>
      <p:sp>
        <p:nvSpPr>
          <p:cNvPr id="9"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03CE10C-CD0A-434E-ADDC-AD9C8090039B}" type="slidenum">
              <a:rPr lang="en-US"/>
              <a:pPr>
                <a:defRPr/>
              </a:pPr>
              <a:t>‹#›</a:t>
            </a:fld>
            <a:endParaRPr lang="en-US"/>
          </a:p>
        </p:txBody>
      </p:sp>
      <p:sp>
        <p:nvSpPr>
          <p:cNvPr id="5"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4AEA7DB-8766-4B2A-95B4-3A7224A5361A}" type="slidenum">
              <a:rPr lang="en-US"/>
              <a:pPr>
                <a:defRPr/>
              </a:pPr>
              <a:t>‹#›</a:t>
            </a:fld>
            <a:endParaRPr lang="en-US"/>
          </a:p>
        </p:txBody>
      </p:sp>
      <p:sp>
        <p:nvSpPr>
          <p:cNvPr id="4"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D5CB8C-2581-4EF4-8207-D4C8F25128F9}"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4033BFF-DDC8-4754-B7BC-B95A7E728143}" type="slidenum">
              <a:rPr lang="en-US"/>
              <a:pPr>
                <a:defRPr/>
              </a:pPr>
              <a:t>‹#›</a:t>
            </a:fld>
            <a:endParaRPr lang="en-US"/>
          </a:p>
        </p:txBody>
      </p:sp>
      <p:sp>
        <p:nvSpPr>
          <p:cNvPr id="7" name="Rectangle 15"/>
          <p:cNvSpPr>
            <a:spLocks noGrp="1" noChangeArrowheads="1"/>
          </p:cNvSpPr>
          <p:nvPr>
            <p:ph type="ftr" sz="quarter" idx="12"/>
          </p:nvPr>
        </p:nvSpPr>
        <p:spPr>
          <a:ln/>
        </p:spPr>
        <p:txBody>
          <a:bodyPr/>
          <a:lstStyle>
            <a:lvl1pPr>
              <a:defRPr/>
            </a:lvl1pPr>
          </a:lstStyle>
          <a:p>
            <a:pPr>
              <a:defRPr/>
            </a:pPr>
            <a:r>
              <a:rPr lang="en-US"/>
              <a:t>Copyright 2003 - The American Legion</a:t>
            </a:r>
            <a:endParaRPr lang="en-US">
              <a:solidFill>
                <a:schemeClr val="tx1"/>
              </a:solidFill>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99FF"/>
            </a:gs>
            <a:gs pos="100000">
              <a:srgbClr val="0000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533400"/>
            <a:ext cx="6705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mn-lt"/>
              </a:defRPr>
            </a:lvl1pPr>
          </a:lstStyle>
          <a:p>
            <a:pPr>
              <a:defRPr/>
            </a:pPr>
            <a:fld id="{026E98ED-6BBD-4905-8EF2-A5D3470D306B}" type="slidenum">
              <a:rPr lang="en-US"/>
              <a:pPr>
                <a:defRPr/>
              </a:pPr>
              <a:t>‹#›</a:t>
            </a:fld>
            <a:endParaRPr lang="en-US"/>
          </a:p>
        </p:txBody>
      </p:sp>
      <p:grpSp>
        <p:nvGrpSpPr>
          <p:cNvPr id="2" name="Group 11"/>
          <p:cNvGrpSpPr>
            <a:grpSpLocks/>
          </p:cNvGrpSpPr>
          <p:nvPr/>
        </p:nvGrpSpPr>
        <p:grpSpPr bwMode="auto">
          <a:xfrm>
            <a:off x="152400" y="0"/>
            <a:ext cx="8991600" cy="6705600"/>
            <a:chOff x="95" y="0"/>
            <a:chExt cx="5664" cy="4224"/>
          </a:xfrm>
        </p:grpSpPr>
        <p:sp>
          <p:nvSpPr>
            <p:cNvPr id="1031" name="Rectangle 7"/>
            <p:cNvSpPr>
              <a:spLocks noChangeArrowheads="1"/>
            </p:cNvSpPr>
            <p:nvPr/>
          </p:nvSpPr>
          <p:spPr bwMode="auto">
            <a:xfrm>
              <a:off x="95" y="0"/>
              <a:ext cx="5664" cy="4224"/>
            </a:xfrm>
            <a:prstGeom prst="rect">
              <a:avLst/>
            </a:prstGeom>
            <a:noFill/>
            <a:ln w="38100" cmpd="dbl">
              <a:solidFill>
                <a:srgbClr val="FFCC00"/>
              </a:solidFill>
              <a:miter lim="800000"/>
              <a:headEnd/>
              <a:tailEnd/>
            </a:ln>
            <a:effectLst/>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pPr algn="ctr">
                <a:defRPr/>
              </a:pPr>
              <a:endParaRPr lang="en-US" sz="2400" b="0">
                <a:solidFill>
                  <a:srgbClr val="000099"/>
                </a:solidFill>
                <a:latin typeface="Times New Roman" pitchFamily="18" charset="0"/>
              </a:endParaRPr>
            </a:p>
          </p:txBody>
        </p:sp>
        <p:pic>
          <p:nvPicPr>
            <p:cNvPr id="1034" name="Picture 8" descr="C:\Documents and Settings\ftmcm\Desktop\emblem_gif.gif"/>
            <p:cNvPicPr>
              <a:picLocks noChangeAspect="1" noChangeArrowheads="1"/>
            </p:cNvPicPr>
            <p:nvPr/>
          </p:nvPicPr>
          <p:blipFill>
            <a:blip r:embed="rId13" cstate="print"/>
            <a:srcRect/>
            <a:stretch>
              <a:fillRect/>
            </a:stretch>
          </p:blipFill>
          <p:spPr bwMode="auto">
            <a:xfrm>
              <a:off x="192" y="144"/>
              <a:ext cx="624" cy="624"/>
            </a:xfrm>
            <a:prstGeom prst="rect">
              <a:avLst/>
            </a:prstGeom>
            <a:noFill/>
            <a:ln w="9525">
              <a:noFill/>
              <a:miter lim="800000"/>
              <a:headEnd/>
              <a:tailEnd/>
            </a:ln>
          </p:spPr>
        </p:pic>
        <p:sp>
          <p:nvSpPr>
            <p:cNvPr id="1033" name="Line 9"/>
            <p:cNvSpPr>
              <a:spLocks noChangeShapeType="1"/>
            </p:cNvSpPr>
            <p:nvPr/>
          </p:nvSpPr>
          <p:spPr bwMode="auto">
            <a:xfrm>
              <a:off x="864" y="720"/>
              <a:ext cx="3552" cy="0"/>
            </a:xfrm>
            <a:prstGeom prst="line">
              <a:avLst/>
            </a:prstGeom>
            <a:noFill/>
            <a:ln w="38100">
              <a:solidFill>
                <a:srgbClr val="00009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1037" name="Line 13"/>
          <p:cNvSpPr>
            <a:spLocks noChangeShapeType="1"/>
          </p:cNvSpPr>
          <p:nvPr/>
        </p:nvSpPr>
        <p:spPr bwMode="auto">
          <a:xfrm>
            <a:off x="3200400" y="6248400"/>
            <a:ext cx="2743200" cy="0"/>
          </a:xfrm>
          <a:prstGeom prst="line">
            <a:avLst/>
          </a:prstGeom>
          <a:noFill/>
          <a:ln w="38100">
            <a:solidFill>
              <a:srgbClr val="00009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39" name="Rectangle 15"/>
          <p:cNvSpPr>
            <a:spLocks noGrp="1" noChangeArrowheads="1"/>
          </p:cNvSpPr>
          <p:nvPr>
            <p:ph type="ftr" sz="quarter" idx="3"/>
          </p:nvPr>
        </p:nvSpPr>
        <p:spPr bwMode="auto">
          <a:xfrm>
            <a:off x="32004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2"/>
                </a:solidFill>
                <a:effectLst/>
                <a:latin typeface="Arial Narrow" pitchFamily="34" charset="0"/>
              </a:defRPr>
            </a:lvl1pPr>
          </a:lstStyle>
          <a:p>
            <a:pPr>
              <a:defRPr/>
            </a:pPr>
            <a:r>
              <a:rPr lang="en-US"/>
              <a:t>Copyright 2003 - The American Legion</a:t>
            </a:r>
            <a:endParaRPr lang="en-US">
              <a:solidFill>
                <a:schemeClr val="tx1"/>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mailto:pr@legion.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26"/>
          <p:cNvSpPr txBox="1">
            <a:spLocks noChangeArrowheads="1"/>
          </p:cNvSpPr>
          <p:nvPr/>
        </p:nvSpPr>
        <p:spPr bwMode="auto">
          <a:xfrm>
            <a:off x="0" y="1676400"/>
            <a:ext cx="9144000" cy="3904146"/>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4820" dirty="0" smtClean="0">
                <a:solidFill>
                  <a:srgbClr val="FFCC00"/>
                </a:solidFill>
                <a:effectLst>
                  <a:outerShdw blurRad="38100" dist="38100" dir="2700000" algn="tl">
                    <a:srgbClr val="000000"/>
                  </a:outerShdw>
                </a:effectLst>
              </a:rPr>
              <a:t>American Legion</a:t>
            </a:r>
            <a:endParaRPr lang="en-US" sz="4820" dirty="0">
              <a:solidFill>
                <a:srgbClr val="FFCC00"/>
              </a:solidFill>
              <a:effectLst>
                <a:outerShdw blurRad="38100" dist="38100" dir="2700000" algn="tl">
                  <a:srgbClr val="000000"/>
                </a:outerShdw>
              </a:effectLst>
            </a:endParaRPr>
          </a:p>
          <a:p>
            <a:pPr algn="ctr">
              <a:spcBef>
                <a:spcPct val="50000"/>
              </a:spcBef>
              <a:defRPr/>
            </a:pPr>
            <a:r>
              <a:rPr lang="en-US" sz="4820" dirty="0" smtClean="0">
                <a:solidFill>
                  <a:srgbClr val="FFCC00"/>
                </a:solidFill>
                <a:effectLst>
                  <a:outerShdw blurRad="38100" dist="38100" dir="2700000" algn="tl">
                    <a:srgbClr val="000000"/>
                  </a:outerShdw>
                </a:effectLst>
              </a:rPr>
              <a:t>Public Relations</a:t>
            </a:r>
            <a:endParaRPr lang="en-US" sz="4820" dirty="0">
              <a:solidFill>
                <a:srgbClr val="FFCC00"/>
              </a:solidFill>
              <a:effectLst>
                <a:outerShdw blurRad="38100" dist="38100" dir="2700000" algn="tl">
                  <a:srgbClr val="000000"/>
                </a:outerShdw>
              </a:effectLst>
            </a:endParaRPr>
          </a:p>
          <a:p>
            <a:pPr algn="ctr">
              <a:spcBef>
                <a:spcPct val="50000"/>
              </a:spcBef>
              <a:defRPr/>
            </a:pPr>
            <a:r>
              <a:rPr lang="en-US" sz="4240" dirty="0" smtClean="0">
                <a:solidFill>
                  <a:schemeClr val="hlink"/>
                </a:solidFill>
                <a:effectLst>
                  <a:outerShdw blurRad="38100" dist="38100" dir="2700000" algn="tl">
                    <a:srgbClr val="000000"/>
                  </a:outerShdw>
                </a:effectLst>
              </a:rPr>
              <a:t>Making it all Happen</a:t>
            </a:r>
          </a:p>
          <a:p>
            <a:pPr algn="ctr">
              <a:spcBef>
                <a:spcPct val="50000"/>
              </a:spcBef>
              <a:defRPr/>
            </a:pPr>
            <a:r>
              <a:rPr lang="en-US" sz="4240" dirty="0" smtClean="0">
                <a:solidFill>
                  <a:schemeClr val="hlink"/>
                </a:solidFill>
                <a:effectLst>
                  <a:outerShdw blurRad="38100" dist="38100" dir="2700000" algn="tl">
                    <a:srgbClr val="000000"/>
                  </a:outerShdw>
                </a:effectLst>
              </a:rPr>
              <a:t>From Your Post</a:t>
            </a:r>
            <a:endParaRPr lang="en-US" sz="4240" dirty="0">
              <a:solidFill>
                <a:schemeClr val="hlink"/>
              </a:solidFill>
              <a:effectLst>
                <a:outerShdw blurRad="38100" dist="38100" dir="2700000" algn="tl">
                  <a:srgbClr val="000000"/>
                </a:outerShdw>
              </a:effectLst>
            </a:endParaRPr>
          </a:p>
        </p:txBody>
      </p:sp>
      <p:sp>
        <p:nvSpPr>
          <p:cNvPr id="56323" name="Text Box 1027"/>
          <p:cNvSpPr txBox="1">
            <a:spLocks noChangeArrowheads="1"/>
          </p:cNvSpPr>
          <p:nvPr/>
        </p:nvSpPr>
        <p:spPr bwMode="auto">
          <a:xfrm>
            <a:off x="2209800" y="381000"/>
            <a:ext cx="4648200" cy="1766888"/>
          </a:xfrm>
          <a:prstGeom prst="rect">
            <a:avLst/>
          </a:prstGeom>
          <a:noFill/>
          <a:ln w="9525">
            <a:noFill/>
            <a:miter lim="800000"/>
            <a:headEnd/>
            <a:tailEnd/>
          </a:ln>
          <a:effectLst/>
        </p:spPr>
        <p:txBody>
          <a:bodyPr>
            <a:spAutoFit/>
          </a:bodyPr>
          <a:lstStyle/>
          <a:p>
            <a:pPr algn="ctr">
              <a:spcBef>
                <a:spcPct val="50000"/>
              </a:spcBef>
              <a:defRPr/>
            </a:pPr>
            <a:r>
              <a:rPr lang="en-US">
                <a:effectLst>
                  <a:outerShdw blurRad="38100" dist="38100" dir="2700000" algn="tl">
                    <a:srgbClr val="000000"/>
                  </a:outerShdw>
                </a:effectLst>
              </a:rPr>
              <a:t>Public Relations</a:t>
            </a:r>
          </a:p>
          <a:p>
            <a:pPr>
              <a:spcBef>
                <a:spcPct val="50000"/>
              </a:spcBef>
              <a:defRPr/>
            </a:pPr>
            <a:endParaRPr lang="en-US">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b="1" dirty="0" smtClean="0">
                <a:solidFill>
                  <a:schemeClr val="accent1"/>
                </a:solidFill>
                <a:effectLst>
                  <a:outerShdw blurRad="38100" dist="38100" dir="2700000" algn="tl">
                    <a:srgbClr val="000000"/>
                  </a:outerShdw>
                </a:effectLst>
                <a:latin typeface="Arial" charset="0"/>
              </a:rPr>
              <a:t>Public Relations</a:t>
            </a:r>
          </a:p>
        </p:txBody>
      </p:sp>
      <p:sp>
        <p:nvSpPr>
          <p:cNvPr id="137219" name="Rectangle 3"/>
          <p:cNvSpPr>
            <a:spLocks noGrp="1" noChangeArrowheads="1"/>
          </p:cNvSpPr>
          <p:nvPr>
            <p:ph type="body" idx="1"/>
          </p:nvPr>
        </p:nvSpPr>
        <p:spPr/>
        <p:txBody>
          <a:bodyPr/>
          <a:lstStyle/>
          <a:p>
            <a:pPr>
              <a:buFontTx/>
              <a:buNone/>
              <a:defRPr/>
            </a:pPr>
            <a:r>
              <a:rPr lang="en-US" sz="4800" b="1" u="sng" dirty="0" smtClean="0">
                <a:solidFill>
                  <a:srgbClr val="FF3300"/>
                </a:solidFill>
                <a:effectLst>
                  <a:outerShdw blurRad="38100" dist="38100" dir="2700000" algn="tl">
                    <a:srgbClr val="000000"/>
                  </a:outerShdw>
                </a:effectLst>
                <a:latin typeface="Arial" charset="0"/>
              </a:rPr>
              <a:t>Issue Awareness</a:t>
            </a:r>
          </a:p>
          <a:p>
            <a:pPr>
              <a:buNone/>
              <a:defRPr/>
            </a:pPr>
            <a:r>
              <a:rPr lang="en-US" sz="3600" b="1" dirty="0" smtClean="0">
                <a:solidFill>
                  <a:schemeClr val="tx2"/>
                </a:solidFill>
                <a:effectLst>
                  <a:outerShdw blurRad="38100" dist="38100" dir="2700000" algn="tl">
                    <a:srgbClr val="000000"/>
                  </a:outerShdw>
                </a:effectLst>
                <a:latin typeface="Arial" charset="0"/>
              </a:rPr>
              <a:t>			</a:t>
            </a:r>
            <a:r>
              <a:rPr lang="en-US" b="1" dirty="0" smtClean="0">
                <a:solidFill>
                  <a:schemeClr val="tx2"/>
                </a:solidFill>
                <a:effectLst>
                  <a:outerShdw blurRad="38100" dist="38100" dir="2700000" algn="tl">
                    <a:srgbClr val="000000"/>
                  </a:outerShdw>
                </a:effectLst>
                <a:latin typeface="Arial" charset="0"/>
              </a:rPr>
              <a:t>Daily Commander’s Clips</a:t>
            </a:r>
          </a:p>
          <a:p>
            <a:pPr lvl="1">
              <a:buNone/>
              <a:defRPr/>
            </a:pPr>
            <a:r>
              <a:rPr lang="en-US" sz="3200" b="1" dirty="0" smtClean="0">
                <a:solidFill>
                  <a:schemeClr val="tx2"/>
                </a:solidFill>
                <a:effectLst>
                  <a:outerShdw blurRad="38100" dist="38100" dir="2700000" algn="tl">
                    <a:srgbClr val="000000"/>
                  </a:outerShdw>
                </a:effectLst>
                <a:latin typeface="Arial" charset="0"/>
              </a:rPr>
              <a:t>			National Website</a:t>
            </a:r>
          </a:p>
          <a:p>
            <a:pPr lvl="1">
              <a:buNone/>
              <a:defRPr/>
            </a:pPr>
            <a:r>
              <a:rPr lang="en-US" sz="3200" b="1" dirty="0" smtClean="0">
                <a:solidFill>
                  <a:schemeClr val="tx2"/>
                </a:solidFill>
                <a:effectLst>
                  <a:outerShdw blurRad="38100" dist="38100" dir="2700000" algn="tl">
                    <a:srgbClr val="000000"/>
                  </a:outerShdw>
                </a:effectLst>
                <a:latin typeface="Arial" charset="0"/>
              </a:rPr>
              <a:t>      	Email News Releases</a:t>
            </a:r>
          </a:p>
          <a:p>
            <a:pPr lvl="1">
              <a:buNone/>
              <a:defRPr/>
            </a:pPr>
            <a:r>
              <a:rPr lang="en-US" sz="3200" b="1" dirty="0" smtClean="0">
                <a:solidFill>
                  <a:schemeClr val="tx2"/>
                </a:solidFill>
                <a:effectLst>
                  <a:outerShdw blurRad="38100" dist="38100" dir="2700000" algn="tl">
                    <a:srgbClr val="000000"/>
                  </a:outerShdw>
                </a:effectLst>
                <a:latin typeface="Arial" charset="0"/>
              </a:rPr>
              <a:t>			Legion </a:t>
            </a:r>
            <a:r>
              <a:rPr lang="en-US" sz="3200" b="1" dirty="0" err="1" smtClean="0">
                <a:solidFill>
                  <a:schemeClr val="tx2"/>
                </a:solidFill>
                <a:effectLst>
                  <a:outerShdw blurRad="38100" dist="38100" dir="2700000" algn="tl">
                    <a:srgbClr val="000000"/>
                  </a:outerShdw>
                </a:effectLst>
                <a:latin typeface="Arial" charset="0"/>
              </a:rPr>
              <a:t>Newscenter</a:t>
            </a:r>
            <a:r>
              <a:rPr lang="en-US" sz="3200" b="1" smtClean="0">
                <a:solidFill>
                  <a:schemeClr val="tx2"/>
                </a:solidFill>
                <a:effectLst>
                  <a:outerShdw blurRad="38100" dist="38100" dir="2700000" algn="tl">
                    <a:srgbClr val="000000"/>
                  </a:outerShdw>
                </a:effectLst>
                <a:latin typeface="Arial" charset="0"/>
              </a:rPr>
              <a:t> Twitter</a:t>
            </a:r>
            <a:endParaRPr lang="en-US" sz="3200" b="1" dirty="0" smtClean="0">
              <a:solidFill>
                <a:schemeClr val="tx2"/>
              </a:solidFill>
              <a:effectLst>
                <a:outerShdw blurRad="38100" dist="38100" dir="2700000" algn="tl">
                  <a:srgbClr val="000000"/>
                </a:outerShdw>
              </a:effectLst>
              <a:latin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pPr>
              <a:defRPr/>
            </a:pPr>
            <a:r>
              <a:rPr lang="en-US" b="1" smtClean="0">
                <a:solidFill>
                  <a:schemeClr val="accent1"/>
                </a:solidFill>
                <a:effectLst>
                  <a:outerShdw blurRad="38100" dist="38100" dir="2700000" algn="tl">
                    <a:srgbClr val="000000"/>
                  </a:outerShdw>
                </a:effectLst>
              </a:rPr>
              <a:t>Public Relations</a:t>
            </a:r>
          </a:p>
        </p:txBody>
      </p:sp>
      <p:sp>
        <p:nvSpPr>
          <p:cNvPr id="119811" name="Rectangle 1027"/>
          <p:cNvSpPr>
            <a:spLocks noGrp="1" noChangeArrowheads="1"/>
          </p:cNvSpPr>
          <p:nvPr>
            <p:ph type="body" idx="1"/>
          </p:nvPr>
        </p:nvSpPr>
        <p:spPr>
          <a:xfrm>
            <a:off x="685800" y="1447800"/>
            <a:ext cx="7772400" cy="4648200"/>
          </a:xfrm>
        </p:spPr>
        <p:txBody>
          <a:bodyPr/>
          <a:lstStyle/>
          <a:p>
            <a:pPr>
              <a:lnSpc>
                <a:spcPct val="90000"/>
              </a:lnSpc>
              <a:defRPr/>
            </a:pPr>
            <a:r>
              <a:rPr lang="en-US" sz="5400" b="1" dirty="0" smtClean="0">
                <a:solidFill>
                  <a:schemeClr val="hlink"/>
                </a:solidFill>
                <a:effectLst>
                  <a:outerShdw blurRad="38100" dist="38100" dir="2700000" algn="tl">
                    <a:srgbClr val="000000"/>
                  </a:outerShdw>
                </a:effectLst>
              </a:rPr>
              <a:t>Make Your Own News</a:t>
            </a:r>
          </a:p>
          <a:p>
            <a:pPr>
              <a:lnSpc>
                <a:spcPct val="90000"/>
              </a:lnSpc>
              <a:defRPr/>
            </a:pPr>
            <a:r>
              <a:rPr lang="en-US" sz="4000" b="1" u="sng" dirty="0" smtClean="0">
                <a:solidFill>
                  <a:schemeClr val="tx2"/>
                </a:solidFill>
                <a:effectLst>
                  <a:outerShdw blurRad="38100" dist="38100" dir="2700000" algn="tl">
                    <a:srgbClr val="000000"/>
                  </a:outerShdw>
                </a:effectLst>
              </a:rPr>
              <a:t>Community Events:</a:t>
            </a:r>
          </a:p>
          <a:p>
            <a:pPr lvl="1">
              <a:lnSpc>
                <a:spcPct val="90000"/>
              </a:lnSpc>
              <a:defRPr/>
            </a:pPr>
            <a:r>
              <a:rPr lang="en-US" sz="3600" b="1" dirty="0" smtClean="0">
                <a:solidFill>
                  <a:schemeClr val="tx2"/>
                </a:solidFill>
                <a:effectLst>
                  <a:outerShdw blurRad="38100" dist="38100" dir="2700000" algn="tl">
                    <a:srgbClr val="000000"/>
                  </a:outerShdw>
                </a:effectLst>
              </a:rPr>
              <a:t> Heroes to Hometowns</a:t>
            </a:r>
          </a:p>
          <a:p>
            <a:pPr lvl="1">
              <a:lnSpc>
                <a:spcPct val="90000"/>
              </a:lnSpc>
              <a:defRPr/>
            </a:pPr>
            <a:r>
              <a:rPr lang="en-US" sz="3600" b="1" dirty="0" smtClean="0">
                <a:solidFill>
                  <a:schemeClr val="tx2"/>
                </a:solidFill>
                <a:effectLst>
                  <a:outerShdw blurRad="38100" dist="38100" dir="2700000" algn="tl">
                    <a:srgbClr val="000000"/>
                  </a:outerShdw>
                </a:effectLst>
              </a:rPr>
              <a:t> Blue Star Salute</a:t>
            </a:r>
          </a:p>
          <a:p>
            <a:pPr lvl="1">
              <a:lnSpc>
                <a:spcPct val="90000"/>
              </a:lnSpc>
              <a:defRPr/>
            </a:pPr>
            <a:r>
              <a:rPr lang="en-US" sz="3600" b="1" dirty="0" smtClean="0">
                <a:solidFill>
                  <a:schemeClr val="tx2"/>
                </a:solidFill>
                <a:effectLst>
                  <a:outerShdw blurRad="38100" dist="38100" dir="2700000" algn="tl">
                    <a:srgbClr val="000000"/>
                  </a:outerShdw>
                </a:effectLst>
              </a:rPr>
              <a:t> Veterans Service Days</a:t>
            </a:r>
          </a:p>
          <a:p>
            <a:pPr lvl="1">
              <a:lnSpc>
                <a:spcPct val="90000"/>
              </a:lnSpc>
              <a:defRPr/>
            </a:pPr>
            <a:r>
              <a:rPr lang="en-US" sz="3600" b="1" dirty="0" smtClean="0">
                <a:solidFill>
                  <a:schemeClr val="tx2"/>
                </a:solidFill>
                <a:effectLst>
                  <a:outerShdw blurRad="38100" dist="38100" dir="2700000" algn="tl">
                    <a:srgbClr val="000000"/>
                  </a:outerShdw>
                </a:effectLst>
              </a:rPr>
              <a:t> Disaster Preparedness Training</a:t>
            </a:r>
          </a:p>
          <a:p>
            <a:pPr lvl="1">
              <a:lnSpc>
                <a:spcPct val="90000"/>
              </a:lnSpc>
              <a:defRPr/>
            </a:pPr>
            <a:r>
              <a:rPr lang="en-US" sz="3600" b="1" dirty="0" smtClean="0">
                <a:solidFill>
                  <a:schemeClr val="tx2"/>
                </a:solidFill>
                <a:effectLst>
                  <a:outerShdw blurRad="38100" dist="38100" dir="2700000" algn="tl">
                    <a:srgbClr val="000000"/>
                  </a:outerShdw>
                </a:effectLst>
              </a:rPr>
              <a:t> Town Hall Meetings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13320" name="Text Box 8"/>
          <p:cNvSpPr txBox="1">
            <a:spLocks noChangeArrowheads="1"/>
          </p:cNvSpPr>
          <p:nvPr/>
        </p:nvSpPr>
        <p:spPr bwMode="auto">
          <a:xfrm>
            <a:off x="0" y="1600200"/>
            <a:ext cx="9144000" cy="4401205"/>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6000" dirty="0">
                <a:solidFill>
                  <a:srgbClr val="FF3300"/>
                </a:solidFill>
                <a:effectLst>
                  <a:outerShdw blurRad="38100" dist="38100" dir="2700000" algn="tl">
                    <a:srgbClr val="000000"/>
                  </a:outerShdw>
                </a:effectLst>
              </a:rPr>
              <a:t>Community Visibility</a:t>
            </a:r>
          </a:p>
          <a:p>
            <a:pPr algn="ctr">
              <a:spcBef>
                <a:spcPct val="50000"/>
              </a:spcBef>
              <a:defRPr/>
            </a:pPr>
            <a:r>
              <a:rPr lang="en-US" sz="4000" i="1" dirty="0">
                <a:solidFill>
                  <a:schemeClr val="tx2"/>
                </a:solidFill>
                <a:effectLst>
                  <a:outerShdw blurRad="38100" dist="38100" dir="2700000" algn="tl">
                    <a:srgbClr val="000000"/>
                  </a:outerShdw>
                </a:effectLst>
              </a:rPr>
              <a:t>In the media</a:t>
            </a:r>
          </a:p>
          <a:p>
            <a:pPr algn="ctr">
              <a:spcBef>
                <a:spcPct val="50000"/>
              </a:spcBef>
              <a:defRPr/>
            </a:pPr>
            <a:r>
              <a:rPr lang="en-US" sz="4000" i="1" dirty="0">
                <a:solidFill>
                  <a:schemeClr val="tx2"/>
                </a:solidFill>
                <a:effectLst>
                  <a:outerShdw blurRad="38100" dist="38100" dir="2700000" algn="tl">
                    <a:srgbClr val="000000"/>
                  </a:outerShdw>
                </a:effectLst>
              </a:rPr>
              <a:t>AND </a:t>
            </a:r>
            <a:endParaRPr lang="en-US" sz="4000" i="1" dirty="0" smtClean="0">
              <a:solidFill>
                <a:schemeClr val="tx2"/>
              </a:solidFill>
              <a:effectLst>
                <a:outerShdw blurRad="38100" dist="38100" dir="2700000" algn="tl">
                  <a:srgbClr val="000000"/>
                </a:outerShdw>
              </a:effectLst>
            </a:endParaRPr>
          </a:p>
          <a:p>
            <a:pPr algn="ctr">
              <a:spcBef>
                <a:spcPct val="50000"/>
              </a:spcBef>
              <a:defRPr/>
            </a:pPr>
            <a:r>
              <a:rPr lang="en-US" sz="4000" i="1" dirty="0" smtClean="0">
                <a:solidFill>
                  <a:schemeClr val="tx2"/>
                </a:solidFill>
                <a:effectLst>
                  <a:outerShdw blurRad="38100" dist="38100" dir="2700000" algn="tl">
                    <a:srgbClr val="000000"/>
                  </a:outerShdw>
                </a:effectLst>
              </a:rPr>
              <a:t>more </a:t>
            </a:r>
            <a:r>
              <a:rPr lang="en-US" sz="4000" i="1" dirty="0">
                <a:solidFill>
                  <a:schemeClr val="tx2"/>
                </a:solidFill>
                <a:effectLst>
                  <a:outerShdw blurRad="38100" dist="38100" dir="2700000" algn="tl">
                    <a:srgbClr val="000000"/>
                  </a:outerShdw>
                </a:effectLst>
              </a:rPr>
              <a:t>ways then you may have thought.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en-US" b="1" smtClean="0">
                <a:solidFill>
                  <a:schemeClr val="accent1"/>
                </a:solidFill>
                <a:effectLst>
                  <a:outerShdw blurRad="38100" dist="38100" dir="2700000" algn="tl">
                    <a:srgbClr val="000000"/>
                  </a:outerShdw>
                </a:effectLst>
                <a:latin typeface="Arial" charset="0"/>
              </a:rPr>
              <a:t>Public Relations</a:t>
            </a:r>
          </a:p>
        </p:txBody>
      </p:sp>
      <p:sp>
        <p:nvSpPr>
          <p:cNvPr id="136195" name="Rectangle 3"/>
          <p:cNvSpPr>
            <a:spLocks noGrp="1" noChangeArrowheads="1"/>
          </p:cNvSpPr>
          <p:nvPr>
            <p:ph type="body" idx="1"/>
          </p:nvPr>
        </p:nvSpPr>
        <p:spPr>
          <a:xfrm>
            <a:off x="685800" y="1600200"/>
            <a:ext cx="7772400" cy="4495800"/>
          </a:xfrm>
        </p:spPr>
        <p:txBody>
          <a:bodyPr/>
          <a:lstStyle/>
          <a:p>
            <a:pPr lvl="1" algn="ctr">
              <a:buNone/>
              <a:defRPr/>
            </a:pPr>
            <a:r>
              <a:rPr lang="en-US" sz="3600" b="1" dirty="0" smtClean="0">
                <a:solidFill>
                  <a:schemeClr val="tx2"/>
                </a:solidFill>
                <a:effectLst>
                  <a:outerShdw blurRad="38100" dist="38100" dir="2700000" algn="tl">
                    <a:srgbClr val="000000"/>
                  </a:outerShdw>
                </a:effectLst>
              </a:rPr>
              <a:t> Information Campaigns:</a:t>
            </a:r>
          </a:p>
          <a:p>
            <a:pPr lvl="1" algn="ctr">
              <a:buNone/>
              <a:defRPr/>
            </a:pPr>
            <a:r>
              <a:rPr lang="en-US" sz="4800" b="1" dirty="0" smtClean="0">
                <a:solidFill>
                  <a:srgbClr val="FF0000"/>
                </a:solidFill>
                <a:effectLst>
                  <a:outerShdw blurRad="38100" dist="38100" dir="2700000" algn="tl">
                    <a:srgbClr val="000000"/>
                  </a:outerShdw>
                </a:effectLst>
              </a:rPr>
              <a:t>Legiontown USA</a:t>
            </a:r>
          </a:p>
          <a:p>
            <a:pPr lvl="1" algn="ctr">
              <a:buNone/>
              <a:defRPr/>
            </a:pPr>
            <a:r>
              <a:rPr lang="en-US" sz="4800" b="1" dirty="0" smtClean="0">
                <a:solidFill>
                  <a:srgbClr val="FF0000"/>
                </a:solidFill>
                <a:effectLst>
                  <a:outerShdw blurRad="38100" dist="38100" dir="2700000" algn="tl">
                    <a:srgbClr val="000000"/>
                  </a:outerShdw>
                </a:effectLst>
              </a:rPr>
              <a:t>A Powerful Force </a:t>
            </a:r>
          </a:p>
          <a:p>
            <a:pPr algn="ctr">
              <a:buNone/>
              <a:defRPr/>
            </a:pPr>
            <a:r>
              <a:rPr lang="en-US" i="1" dirty="0" smtClean="0">
                <a:solidFill>
                  <a:srgbClr val="FFFF00"/>
                </a:solidFill>
              </a:rPr>
              <a:t>A 3 month public outreach that will:</a:t>
            </a:r>
          </a:p>
          <a:p>
            <a:pPr>
              <a:defRPr/>
            </a:pPr>
            <a:r>
              <a:rPr lang="en-US" dirty="0" smtClean="0"/>
              <a:t>Show folks what your posts really do</a:t>
            </a:r>
          </a:p>
          <a:p>
            <a:pPr>
              <a:defRPr/>
            </a:pPr>
            <a:r>
              <a:rPr lang="en-US" dirty="0" smtClean="0"/>
              <a:t>Garner new members and increase renewals</a:t>
            </a:r>
          </a:p>
          <a:p>
            <a:pPr>
              <a:defRPr/>
            </a:pPr>
            <a:r>
              <a:rPr lang="en-US" dirty="0" smtClean="0"/>
              <a:t>Market two new PR/Membership tools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7" name="Content Placeholder 6"/>
          <p:cNvSpPr>
            <a:spLocks noGrp="1"/>
          </p:cNvSpPr>
          <p:nvPr>
            <p:ph idx="1"/>
          </p:nvPr>
        </p:nvSpPr>
        <p:spPr>
          <a:xfrm>
            <a:off x="685800" y="1524000"/>
            <a:ext cx="7772400" cy="4572000"/>
          </a:xfrm>
          <a:ln>
            <a:noFill/>
          </a:ln>
        </p:spPr>
        <p:txBody>
          <a:bodyPr/>
          <a:lstStyle/>
          <a:p>
            <a:pPr>
              <a:buNone/>
            </a:pPr>
            <a:r>
              <a:rPr lang="en-US" b="1" dirty="0" smtClean="0">
                <a:solidFill>
                  <a:srgbClr val="FF3300"/>
                </a:solidFill>
                <a:effectLst>
                  <a:outerShdw blurRad="38100" dist="38100" dir="2700000" algn="tl">
                    <a:srgbClr val="000000">
                      <a:alpha val="43137"/>
                    </a:srgbClr>
                  </a:outerShdw>
                </a:effectLst>
              </a:rPr>
              <a:t>New PR/Membership Recruiting Tools:</a:t>
            </a:r>
          </a:p>
          <a:p>
            <a:pPr lvl="2"/>
            <a:endParaRPr lang="en-US" b="1" dirty="0" smtClean="0">
              <a:solidFill>
                <a:srgbClr val="FFFF00"/>
              </a:solidFill>
              <a:effectLst>
                <a:outerShdw blurRad="38100" dist="38100" dir="2700000" algn="tl">
                  <a:srgbClr val="000000">
                    <a:alpha val="43137"/>
                  </a:srgbClr>
                </a:outerShdw>
              </a:effectLst>
            </a:endParaRPr>
          </a:p>
          <a:p>
            <a:pPr lvl="2"/>
            <a:r>
              <a:rPr lang="en-US" b="1" dirty="0" smtClean="0">
                <a:solidFill>
                  <a:srgbClr val="FFFF00"/>
                </a:solidFill>
                <a:effectLst>
                  <a:outerShdw blurRad="38100" dist="38100" dir="2700000" algn="tl">
                    <a:srgbClr val="000000">
                      <a:alpha val="43137"/>
                    </a:srgbClr>
                  </a:outerShdw>
                </a:effectLst>
              </a:rPr>
              <a:t>Legiontown USA</a:t>
            </a:r>
          </a:p>
          <a:p>
            <a:pPr lvl="3"/>
            <a:r>
              <a:rPr lang="en-US" dirty="0" smtClean="0">
                <a:solidFill>
                  <a:srgbClr val="FFFF00"/>
                </a:solidFill>
              </a:rPr>
              <a:t>The centerpiece.  A publication that highlights the programs and services of American Legion Posts in communities from coast to coast.</a:t>
            </a:r>
          </a:p>
          <a:p>
            <a:pPr lvl="2"/>
            <a:r>
              <a:rPr lang="en-US" b="1" dirty="0" smtClean="0">
                <a:solidFill>
                  <a:srgbClr val="FFFF00"/>
                </a:solidFill>
                <a:effectLst>
                  <a:outerShdw blurRad="38100" dist="38100" dir="2700000" algn="tl">
                    <a:srgbClr val="000000">
                      <a:alpha val="43137"/>
                    </a:srgbClr>
                  </a:outerShdw>
                </a:effectLst>
              </a:rPr>
              <a:t>A Powerful Force for the Nation</a:t>
            </a:r>
          </a:p>
          <a:p>
            <a:pPr lvl="3"/>
            <a:r>
              <a:rPr lang="en-US" dirty="0" smtClean="0">
                <a:solidFill>
                  <a:srgbClr val="FFFF00"/>
                </a:solidFill>
              </a:rPr>
              <a:t>Targets younger veterans with education about The American Legion - an organization that promotes Veterans Affairs and Rehabilitation, National Security, Americanism and Children and Youth.</a:t>
            </a:r>
            <a:endParaRPr lang="en-US"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pic>
        <p:nvPicPr>
          <p:cNvPr id="4" name="Picture 3" descr="legiontown cover.jpg"/>
          <p:cNvPicPr>
            <a:picLocks noChangeAspect="1"/>
          </p:cNvPicPr>
          <p:nvPr/>
        </p:nvPicPr>
        <p:blipFill>
          <a:blip r:embed="rId2" cstate="print"/>
          <a:stretch>
            <a:fillRect/>
          </a:stretch>
        </p:blipFill>
        <p:spPr>
          <a:xfrm>
            <a:off x="743712" y="1295400"/>
            <a:ext cx="3675888" cy="4910328"/>
          </a:xfrm>
          <a:prstGeom prst="rect">
            <a:avLst/>
          </a:prstGeom>
          <a:ln>
            <a:noFill/>
          </a:ln>
          <a:effectLst>
            <a:outerShdw blurRad="292100" dist="139700" dir="2700000" algn="tl" rotWithShape="0">
              <a:srgbClr val="333333">
                <a:alpha val="65000"/>
              </a:srgbClr>
            </a:outerShdw>
          </a:effectLst>
        </p:spPr>
      </p:pic>
      <p:pic>
        <p:nvPicPr>
          <p:cNvPr id="5" name="Picture 4" descr="4pillars cover.jpg"/>
          <p:cNvPicPr>
            <a:picLocks noChangeAspect="1"/>
          </p:cNvPicPr>
          <p:nvPr/>
        </p:nvPicPr>
        <p:blipFill>
          <a:blip r:embed="rId3" cstate="print"/>
          <a:stretch>
            <a:fillRect/>
          </a:stretch>
        </p:blipFill>
        <p:spPr>
          <a:xfrm>
            <a:off x="4708794" y="1295400"/>
            <a:ext cx="3749406" cy="4918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3" name="Content Placeholder 2"/>
          <p:cNvSpPr>
            <a:spLocks noGrp="1"/>
          </p:cNvSpPr>
          <p:nvPr>
            <p:ph idx="1"/>
          </p:nvPr>
        </p:nvSpPr>
        <p:spPr/>
        <p:txBody>
          <a:bodyPr/>
          <a:lstStyle/>
          <a:p>
            <a:r>
              <a:rPr lang="en-US" dirty="0" smtClean="0">
                <a:solidFill>
                  <a:srgbClr val="FF0000"/>
                </a:solidFill>
                <a:effectLst>
                  <a:outerShdw blurRad="38100" dist="38100" dir="2700000" algn="tl">
                    <a:srgbClr val="000000">
                      <a:alpha val="43137"/>
                    </a:srgbClr>
                  </a:outerShdw>
                </a:effectLst>
              </a:rPr>
              <a:t>Both publications are available for use during the Legiontown campaign.</a:t>
            </a:r>
          </a:p>
          <a:p>
            <a:pPr lvl="1"/>
            <a:r>
              <a:rPr lang="en-US" b="1" dirty="0" smtClean="0">
                <a:solidFill>
                  <a:srgbClr val="FFFF00"/>
                </a:solidFill>
                <a:effectLst>
                  <a:outerShdw blurRad="38100" dist="38100" dir="2700000" algn="tl">
                    <a:srgbClr val="000000">
                      <a:alpha val="43137"/>
                    </a:srgbClr>
                  </a:outerShdw>
                </a:effectLst>
              </a:rPr>
              <a:t>Ideal in showing the “service” side of TAL</a:t>
            </a:r>
          </a:p>
          <a:p>
            <a:pPr lvl="1"/>
            <a:r>
              <a:rPr lang="en-US" b="1" dirty="0" smtClean="0">
                <a:solidFill>
                  <a:srgbClr val="FFFF00"/>
                </a:solidFill>
                <a:effectLst>
                  <a:outerShdw blurRad="38100" dist="38100" dir="2700000" algn="tl">
                    <a:srgbClr val="000000">
                      <a:alpha val="43137"/>
                    </a:srgbClr>
                  </a:outerShdw>
                </a:effectLst>
              </a:rPr>
              <a:t>Great for new veterans in finding an interest and reason to join</a:t>
            </a:r>
          </a:p>
          <a:p>
            <a:pPr lvl="1"/>
            <a:r>
              <a:rPr lang="en-US" b="1" dirty="0" smtClean="0">
                <a:solidFill>
                  <a:srgbClr val="FFFF00"/>
                </a:solidFill>
                <a:effectLst>
                  <a:outerShdw blurRad="38100" dist="38100" dir="2700000" algn="tl">
                    <a:srgbClr val="000000">
                      <a:alpha val="43137"/>
                    </a:srgbClr>
                  </a:outerShdw>
                </a:effectLst>
              </a:rPr>
              <a:t>Eye-openers for educators, the media and community leaders</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3" name="Content Placeholder 2"/>
          <p:cNvSpPr>
            <a:spLocks noGrp="1"/>
          </p:cNvSpPr>
          <p:nvPr>
            <p:ph idx="1"/>
          </p:nvPr>
        </p:nvSpPr>
        <p:spPr/>
        <p:txBody>
          <a:bodyPr/>
          <a:lstStyle/>
          <a:p>
            <a:pPr algn="ctr">
              <a:buNone/>
            </a:pPr>
            <a:r>
              <a:rPr lang="en-US" sz="5400" b="1" dirty="0" smtClean="0">
                <a:solidFill>
                  <a:srgbClr val="FF0000"/>
                </a:solidFill>
                <a:effectLst>
                  <a:outerShdw blurRad="38100" dist="38100" dir="2700000" algn="tl">
                    <a:srgbClr val="000000">
                      <a:alpha val="43137"/>
                    </a:srgbClr>
                  </a:outerShdw>
                </a:effectLst>
              </a:rPr>
              <a:t>American Legion</a:t>
            </a:r>
          </a:p>
          <a:p>
            <a:pPr algn="ctr">
              <a:buNone/>
            </a:pPr>
            <a:r>
              <a:rPr lang="en-US" sz="5400" b="1" dirty="0" smtClean="0">
                <a:solidFill>
                  <a:srgbClr val="FF0000"/>
                </a:solidFill>
                <a:effectLst>
                  <a:outerShdw blurRad="38100" dist="38100" dir="2700000" algn="tl">
                    <a:srgbClr val="000000">
                      <a:alpha val="43137"/>
                    </a:srgbClr>
                  </a:outerShdw>
                </a:effectLst>
              </a:rPr>
              <a:t>Day</a:t>
            </a:r>
          </a:p>
          <a:p>
            <a:pPr algn="ctr">
              <a:buNone/>
            </a:pPr>
            <a:endParaRPr lang="en-US" sz="3600" dirty="0" smtClean="0">
              <a:solidFill>
                <a:srgbClr val="FF0000"/>
              </a:solidFill>
            </a:endParaRPr>
          </a:p>
          <a:p>
            <a:pPr algn="ctr">
              <a:buNone/>
            </a:pPr>
            <a:r>
              <a:rPr lang="en-US" sz="4400" dirty="0" smtClean="0">
                <a:solidFill>
                  <a:srgbClr val="FFFF00"/>
                </a:solidFill>
              </a:rPr>
              <a:t>September 16</a:t>
            </a:r>
            <a:endParaRPr lang="en-US" sz="4400" dirty="0">
              <a:solidFill>
                <a:srgbClr val="FFFF00"/>
              </a:solidFill>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3" name="Content Placeholder 2"/>
          <p:cNvSpPr>
            <a:spLocks noGrp="1"/>
          </p:cNvSpPr>
          <p:nvPr>
            <p:ph idx="1"/>
          </p:nvPr>
        </p:nvSpPr>
        <p:spPr/>
        <p:txBody>
          <a:bodyPr/>
          <a:lstStyle/>
          <a:p>
            <a:pPr algn="ctr">
              <a:buNone/>
            </a:pPr>
            <a:r>
              <a:rPr lang="en-US" b="1" dirty="0" smtClean="0">
                <a:solidFill>
                  <a:srgbClr val="FF0000"/>
                </a:solidFill>
                <a:effectLst>
                  <a:outerShdw blurRad="38100" dist="38100" dir="2700000" algn="tl">
                    <a:srgbClr val="000000">
                      <a:alpha val="43137"/>
                    </a:srgbClr>
                  </a:outerShdw>
                </a:effectLst>
              </a:rPr>
              <a:t>Use American Legion Day to…</a:t>
            </a:r>
          </a:p>
          <a:p>
            <a:pPr algn="ctr"/>
            <a:r>
              <a:rPr lang="en-US" dirty="0" smtClean="0">
                <a:solidFill>
                  <a:srgbClr val="FFFF00"/>
                </a:solidFill>
                <a:effectLst>
                  <a:outerShdw blurRad="38100" dist="38100" dir="2700000" algn="tl">
                    <a:srgbClr val="000000">
                      <a:alpha val="43137"/>
                    </a:srgbClr>
                  </a:outerShdw>
                </a:effectLst>
              </a:rPr>
              <a:t>Sign a Proclamation</a:t>
            </a:r>
          </a:p>
          <a:p>
            <a:pPr algn="ctr"/>
            <a:r>
              <a:rPr lang="en-US" dirty="0" smtClean="0">
                <a:solidFill>
                  <a:srgbClr val="FFFF00"/>
                </a:solidFill>
                <a:effectLst>
                  <a:outerShdw blurRad="38100" dist="38100" dir="2700000" algn="tl">
                    <a:srgbClr val="000000">
                      <a:alpha val="43137"/>
                    </a:srgbClr>
                  </a:outerShdw>
                </a:effectLst>
              </a:rPr>
              <a:t>Media Event</a:t>
            </a:r>
          </a:p>
          <a:p>
            <a:pPr algn="ctr"/>
            <a:r>
              <a:rPr lang="en-US" dirty="0" smtClean="0">
                <a:solidFill>
                  <a:srgbClr val="FFFF00"/>
                </a:solidFill>
                <a:effectLst>
                  <a:outerShdw blurRad="38100" dist="38100" dir="2700000" algn="tl">
                    <a:srgbClr val="000000">
                      <a:alpha val="43137"/>
                    </a:srgbClr>
                  </a:outerShdw>
                </a:effectLst>
              </a:rPr>
              <a:t>Promote what makes your town a Legiontown!</a:t>
            </a:r>
          </a:p>
          <a:p>
            <a:pPr algn="ctr"/>
            <a:r>
              <a:rPr lang="en-US" dirty="0" smtClean="0">
                <a:solidFill>
                  <a:srgbClr val="FFFF00"/>
                </a:solidFill>
                <a:effectLst>
                  <a:outerShdw blurRad="38100" dist="38100" dir="2700000" algn="tl">
                    <a:srgbClr val="000000">
                      <a:alpha val="43137"/>
                    </a:srgbClr>
                  </a:outerShdw>
                </a:effectLst>
              </a:rPr>
              <a:t>Tell the world at http://legiontown.legion.org/</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050"/>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rPr>
              <a:t>Public Relations</a:t>
            </a:r>
          </a:p>
        </p:txBody>
      </p:sp>
      <p:sp>
        <p:nvSpPr>
          <p:cNvPr id="130051" name="Text Box 2051"/>
          <p:cNvSpPr txBox="1">
            <a:spLocks noChangeArrowheads="1"/>
          </p:cNvSpPr>
          <p:nvPr/>
        </p:nvSpPr>
        <p:spPr bwMode="auto">
          <a:xfrm>
            <a:off x="0" y="1600200"/>
            <a:ext cx="9144000" cy="4247317"/>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5400" dirty="0" smtClean="0">
                <a:solidFill>
                  <a:srgbClr val="FF3300"/>
                </a:solidFill>
                <a:effectLst>
                  <a:outerShdw blurRad="38100" dist="38100" dir="2700000" algn="tl">
                    <a:srgbClr val="000000"/>
                  </a:outerShdw>
                </a:effectLst>
              </a:rPr>
              <a:t>Powerful Force Campaign</a:t>
            </a:r>
          </a:p>
          <a:p>
            <a:pPr algn="ctr">
              <a:spcBef>
                <a:spcPct val="50000"/>
              </a:spcBef>
              <a:defRPr/>
            </a:pPr>
            <a:r>
              <a:rPr lang="en-US" sz="3600" i="1" dirty="0" smtClean="0">
                <a:solidFill>
                  <a:schemeClr val="tx2"/>
                </a:solidFill>
                <a:effectLst>
                  <a:outerShdw blurRad="38100" dist="38100" dir="2700000" algn="tl">
                    <a:srgbClr val="000000"/>
                  </a:outerShdw>
                </a:effectLst>
              </a:rPr>
              <a:t>Targets younger veterans</a:t>
            </a:r>
          </a:p>
          <a:p>
            <a:pPr algn="ctr">
              <a:spcBef>
                <a:spcPct val="50000"/>
              </a:spcBef>
              <a:defRPr/>
            </a:pPr>
            <a:r>
              <a:rPr lang="en-US" sz="3600" i="1" dirty="0" smtClean="0">
                <a:solidFill>
                  <a:schemeClr val="tx2"/>
                </a:solidFill>
                <a:effectLst>
                  <a:outerShdw blurRad="38100" dist="38100" dir="2700000" algn="tl">
                    <a:srgbClr val="000000"/>
                  </a:outerShdw>
                </a:effectLst>
              </a:rPr>
              <a:t>Broadcast and print products</a:t>
            </a:r>
          </a:p>
          <a:p>
            <a:pPr algn="ctr">
              <a:spcBef>
                <a:spcPct val="50000"/>
              </a:spcBef>
              <a:defRPr/>
            </a:pPr>
            <a:r>
              <a:rPr lang="en-US" sz="3600" i="1" dirty="0" smtClean="0">
                <a:solidFill>
                  <a:schemeClr val="tx2"/>
                </a:solidFill>
                <a:effectLst>
                  <a:outerShdw blurRad="38100" dist="38100" dir="2700000" algn="tl">
                    <a:srgbClr val="000000"/>
                  </a:outerShdw>
                </a:effectLst>
              </a:rPr>
              <a:t> Marketing Guide</a:t>
            </a:r>
          </a:p>
          <a:p>
            <a:pPr algn="ctr">
              <a:spcBef>
                <a:spcPct val="50000"/>
              </a:spcBef>
              <a:defRPr/>
            </a:pPr>
            <a:r>
              <a:rPr lang="en-US" sz="3600" i="1" dirty="0" smtClean="0">
                <a:solidFill>
                  <a:schemeClr val="tx2"/>
                </a:solidFill>
                <a:effectLst>
                  <a:outerShdw blurRad="38100" dist="38100" dir="2700000" algn="tl">
                    <a:srgbClr val="000000"/>
                  </a:outerShdw>
                </a:effectLst>
              </a:rPr>
              <a:t>National Distribution</a:t>
            </a:r>
            <a:endParaRPr lang="en-US" sz="3200" i="1" dirty="0">
              <a:solidFill>
                <a:srgbClr val="C000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5963" y="579438"/>
            <a:ext cx="4929187" cy="411162"/>
          </a:xfrm>
        </p:spPr>
        <p:txBody>
          <a:bodyPr/>
          <a:lstStyle/>
          <a:p>
            <a:pPr>
              <a:defRPr/>
            </a:pPr>
            <a:r>
              <a:rPr lang="en-US" b="1" smtClean="0">
                <a:solidFill>
                  <a:schemeClr val="accent1"/>
                </a:solidFill>
                <a:effectLst>
                  <a:outerShdw blurRad="38100" dist="38100" dir="2700000" algn="tl">
                    <a:srgbClr val="000000"/>
                  </a:outerShdw>
                </a:effectLst>
                <a:latin typeface="Arial" charset="0"/>
              </a:rPr>
              <a:t>Public Relations</a:t>
            </a:r>
          </a:p>
        </p:txBody>
      </p:sp>
      <p:sp>
        <p:nvSpPr>
          <p:cNvPr id="2051" name="Rectangle 3"/>
          <p:cNvSpPr>
            <a:spLocks noGrp="1" noChangeArrowheads="1"/>
          </p:cNvSpPr>
          <p:nvPr>
            <p:ph type="body" idx="1"/>
          </p:nvPr>
        </p:nvSpPr>
        <p:spPr>
          <a:xfrm>
            <a:off x="838200" y="1676400"/>
            <a:ext cx="7162800" cy="4114800"/>
          </a:xfrm>
          <a:effectLst>
            <a:outerShdw dist="71842" dir="2700000" algn="ctr" rotWithShape="0">
              <a:schemeClr val="bg2"/>
            </a:outerShdw>
          </a:effectLst>
        </p:spPr>
        <p:txBody>
          <a:bodyPr/>
          <a:lstStyle/>
          <a:p>
            <a:pPr algn="ctr">
              <a:buFontTx/>
              <a:buNone/>
              <a:defRPr/>
            </a:pPr>
            <a:r>
              <a:rPr lang="en-US" b="1" u="sng" dirty="0" smtClean="0">
                <a:solidFill>
                  <a:srgbClr val="FFCC00"/>
                </a:solidFill>
                <a:effectLst>
                  <a:outerShdw blurRad="38100" dist="38100" dir="2700000" algn="tl">
                    <a:srgbClr val="000000"/>
                  </a:outerShdw>
                </a:effectLst>
                <a:latin typeface="Arial" charset="0"/>
              </a:rPr>
              <a:t>Make News </a:t>
            </a:r>
          </a:p>
        </p:txBody>
      </p:sp>
      <p:pic>
        <p:nvPicPr>
          <p:cNvPr id="4100" name="Picture 19" descr="S:\2006\Membership\Workshop\IMG_4753sm.jpg"/>
          <p:cNvPicPr>
            <a:picLocks noChangeAspect="1" noChangeArrowheads="1"/>
          </p:cNvPicPr>
          <p:nvPr/>
        </p:nvPicPr>
        <p:blipFill>
          <a:blip r:embed="rId3" cstate="print"/>
          <a:srcRect/>
          <a:stretch>
            <a:fillRect/>
          </a:stretch>
        </p:blipFill>
        <p:spPr bwMode="auto">
          <a:xfrm>
            <a:off x="1905000" y="2362200"/>
            <a:ext cx="5181600" cy="3913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a:lstStyle/>
          <a:p>
            <a:pPr>
              <a:defRPr/>
            </a:pPr>
            <a:r>
              <a:rPr lang="en-US" sz="3600" b="1" dirty="0" smtClean="0">
                <a:solidFill>
                  <a:srgbClr val="FF3300"/>
                </a:solidFill>
                <a:effectLst>
                  <a:outerShdw blurRad="38100" dist="38100" dir="2700000" algn="tl">
                    <a:srgbClr val="000000"/>
                  </a:outerShdw>
                </a:effectLst>
              </a:rPr>
              <a:t>Powerful Force Campaign</a:t>
            </a:r>
            <a:r>
              <a:rPr lang="en-US" sz="3600" b="1" dirty="0" smtClean="0"/>
              <a:t> </a:t>
            </a:r>
          </a:p>
        </p:txBody>
      </p:sp>
      <p:sp>
        <p:nvSpPr>
          <p:cNvPr id="139267" name="Rectangle 1027"/>
          <p:cNvSpPr>
            <a:spLocks noGrp="1" noChangeArrowheads="1"/>
          </p:cNvSpPr>
          <p:nvPr>
            <p:ph type="body" sz="half" idx="1"/>
          </p:nvPr>
        </p:nvSpPr>
        <p:spPr/>
        <p:txBody>
          <a:bodyPr/>
          <a:lstStyle/>
          <a:p>
            <a:pPr>
              <a:defRPr/>
            </a:pPr>
            <a:r>
              <a:rPr lang="en-US" b="1" smtClean="0">
                <a:solidFill>
                  <a:schemeClr val="tx2"/>
                </a:solidFill>
                <a:effectLst>
                  <a:outerShdw blurRad="38100" dist="38100" dir="2700000" algn="tl">
                    <a:srgbClr val="000000"/>
                  </a:outerShdw>
                </a:effectLst>
              </a:rPr>
              <a:t>“Movers &amp; Shakers”</a:t>
            </a:r>
          </a:p>
          <a:p>
            <a:pPr>
              <a:defRPr/>
            </a:pPr>
            <a:r>
              <a:rPr lang="en-US" b="1" smtClean="0">
                <a:solidFill>
                  <a:schemeClr val="tx2"/>
                </a:solidFill>
                <a:effectLst>
                  <a:outerShdw blurRad="38100" dist="38100" dir="2700000" algn="tl">
                    <a:srgbClr val="000000"/>
                  </a:outerShdw>
                </a:effectLst>
              </a:rPr>
              <a:t>Elected Officials</a:t>
            </a:r>
          </a:p>
          <a:p>
            <a:pPr>
              <a:defRPr/>
            </a:pPr>
            <a:r>
              <a:rPr lang="en-US" b="1" smtClean="0">
                <a:solidFill>
                  <a:schemeClr val="tx2"/>
                </a:solidFill>
                <a:effectLst>
                  <a:outerShdw blurRad="38100" dist="38100" dir="2700000" algn="tl">
                    <a:srgbClr val="000000"/>
                  </a:outerShdw>
                </a:effectLst>
              </a:rPr>
              <a:t>Public Servants</a:t>
            </a:r>
          </a:p>
          <a:p>
            <a:pPr>
              <a:defRPr/>
            </a:pPr>
            <a:r>
              <a:rPr lang="en-US" b="1" smtClean="0">
                <a:solidFill>
                  <a:schemeClr val="tx2"/>
                </a:solidFill>
                <a:effectLst>
                  <a:outerShdw blurRad="38100" dist="38100" dir="2700000" algn="tl">
                    <a:srgbClr val="000000"/>
                  </a:outerShdw>
                </a:effectLst>
              </a:rPr>
              <a:t>Business &amp; Industry</a:t>
            </a:r>
          </a:p>
          <a:p>
            <a:pPr>
              <a:defRPr/>
            </a:pPr>
            <a:r>
              <a:rPr lang="en-US" b="1" smtClean="0">
                <a:solidFill>
                  <a:schemeClr val="tx2"/>
                </a:solidFill>
                <a:effectLst>
                  <a:outerShdw blurRad="38100" dist="38100" dir="2700000" algn="tl">
                    <a:srgbClr val="000000"/>
                  </a:outerShdw>
                </a:effectLst>
              </a:rPr>
              <a:t>Chambers of Commerce</a:t>
            </a:r>
          </a:p>
          <a:p>
            <a:pPr>
              <a:defRPr/>
            </a:pPr>
            <a:r>
              <a:rPr lang="en-US" b="1" smtClean="0">
                <a:solidFill>
                  <a:schemeClr val="tx2"/>
                </a:solidFill>
                <a:effectLst>
                  <a:outerShdw blurRad="38100" dist="38100" dir="2700000" algn="tl">
                    <a:srgbClr val="000000"/>
                  </a:outerShdw>
                </a:effectLst>
              </a:rPr>
              <a:t>The media</a:t>
            </a:r>
          </a:p>
          <a:p>
            <a:pPr>
              <a:defRPr/>
            </a:pPr>
            <a:endParaRPr lang="en-US" b="1" smtClean="0">
              <a:solidFill>
                <a:schemeClr val="tx2"/>
              </a:solidFill>
              <a:effectLst>
                <a:outerShdw blurRad="38100" dist="38100" dir="2700000" algn="tl">
                  <a:srgbClr val="000000"/>
                </a:outerShdw>
              </a:effectLst>
            </a:endParaRPr>
          </a:p>
        </p:txBody>
      </p:sp>
      <p:sp>
        <p:nvSpPr>
          <p:cNvPr id="139268" name="Rectangle 1028"/>
          <p:cNvSpPr>
            <a:spLocks noGrp="1" noChangeArrowheads="1"/>
          </p:cNvSpPr>
          <p:nvPr>
            <p:ph type="body" sz="half" idx="2"/>
          </p:nvPr>
        </p:nvSpPr>
        <p:spPr>
          <a:xfrm>
            <a:off x="4572000" y="1981200"/>
            <a:ext cx="3810000" cy="4114800"/>
          </a:xfrm>
        </p:spPr>
        <p:txBody>
          <a:bodyPr/>
          <a:lstStyle/>
          <a:p>
            <a:pPr>
              <a:defRPr/>
            </a:pPr>
            <a:r>
              <a:rPr lang="en-US" b="1" smtClean="0">
                <a:solidFill>
                  <a:schemeClr val="tx2"/>
                </a:solidFill>
                <a:effectLst>
                  <a:outerShdw blurRad="38100" dist="38100" dir="2700000" algn="tl">
                    <a:srgbClr val="000000"/>
                  </a:outerShdw>
                </a:effectLst>
              </a:rPr>
              <a:t>The community at large</a:t>
            </a:r>
          </a:p>
          <a:p>
            <a:pPr>
              <a:defRPr/>
            </a:pPr>
            <a:r>
              <a:rPr lang="en-US" b="1" smtClean="0">
                <a:solidFill>
                  <a:schemeClr val="tx2"/>
                </a:solidFill>
                <a:effectLst>
                  <a:outerShdw blurRad="38100" dist="38100" dir="2700000" algn="tl">
                    <a:srgbClr val="000000"/>
                  </a:outerShdw>
                </a:effectLst>
              </a:rPr>
              <a:t>Churches</a:t>
            </a:r>
          </a:p>
          <a:p>
            <a:pPr>
              <a:defRPr/>
            </a:pPr>
            <a:r>
              <a:rPr lang="en-US" b="1" smtClean="0">
                <a:solidFill>
                  <a:schemeClr val="tx2"/>
                </a:solidFill>
                <a:effectLst>
                  <a:outerShdw blurRad="38100" dist="38100" dir="2700000" algn="tl">
                    <a:srgbClr val="000000"/>
                  </a:outerShdw>
                </a:effectLst>
              </a:rPr>
              <a:t>Schools</a:t>
            </a:r>
          </a:p>
          <a:p>
            <a:pPr>
              <a:defRPr/>
            </a:pPr>
            <a:r>
              <a:rPr lang="en-US" b="1" smtClean="0">
                <a:solidFill>
                  <a:schemeClr val="tx2"/>
                </a:solidFill>
                <a:effectLst>
                  <a:outerShdw blurRad="38100" dist="38100" dir="2700000" algn="tl">
                    <a:srgbClr val="000000"/>
                  </a:outerShdw>
                </a:effectLst>
              </a:rPr>
              <a:t>Nonprofits</a:t>
            </a:r>
          </a:p>
          <a:p>
            <a:pPr>
              <a:defRPr/>
            </a:pPr>
            <a:r>
              <a:rPr lang="en-US" b="1" smtClean="0">
                <a:solidFill>
                  <a:schemeClr val="tx2"/>
                </a:solidFill>
                <a:effectLst>
                  <a:outerShdw blurRad="38100" dist="38100" dir="2700000" algn="tl">
                    <a:srgbClr val="000000"/>
                  </a:outerShdw>
                </a:effectLst>
              </a:rPr>
              <a:t>Military Units</a:t>
            </a:r>
          </a:p>
          <a:p>
            <a:pPr>
              <a:defRPr/>
            </a:pPr>
            <a:endParaRPr lang="en-US" b="1" smtClean="0">
              <a:solidFill>
                <a:schemeClr val="tx2"/>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6705600" cy="381000"/>
          </a:xfrm>
        </p:spPr>
        <p:txBody>
          <a:bodyPr/>
          <a:lstStyle/>
          <a:p>
            <a:r>
              <a:rPr lang="en-US" dirty="0" smtClean="0">
                <a:solidFill>
                  <a:srgbClr val="FF0000"/>
                </a:solidFill>
                <a:effectLst>
                  <a:outerShdw blurRad="38100" dist="38100" dir="2700000" algn="tl">
                    <a:srgbClr val="000000"/>
                  </a:outerShdw>
                </a:effectLst>
              </a:rPr>
              <a:t>Public Relations</a:t>
            </a:r>
            <a:br>
              <a:rPr lang="en-US" dirty="0" smtClean="0">
                <a:solidFill>
                  <a:srgbClr val="FF0000"/>
                </a:solidFill>
                <a:effectLst>
                  <a:outerShdw blurRad="38100" dist="38100" dir="2700000" algn="tl">
                    <a:srgbClr val="000000"/>
                  </a:outerShdw>
                </a:effectLst>
              </a:rPr>
            </a:br>
            <a:endParaRPr lang="en-US" dirty="0">
              <a:solidFill>
                <a:srgbClr val="FF0000"/>
              </a:solidFill>
            </a:endParaRPr>
          </a:p>
        </p:txBody>
      </p:sp>
      <p:sp>
        <p:nvSpPr>
          <p:cNvPr id="3" name="Content Placeholder 2"/>
          <p:cNvSpPr>
            <a:spLocks noGrp="1"/>
          </p:cNvSpPr>
          <p:nvPr>
            <p:ph idx="1"/>
          </p:nvPr>
        </p:nvSpPr>
        <p:spPr/>
        <p:txBody>
          <a:bodyPr/>
          <a:lstStyle/>
          <a:p>
            <a:pPr algn="ctr">
              <a:buNone/>
            </a:pPr>
            <a:r>
              <a:rPr lang="en-US" sz="5400" b="1" dirty="0" smtClean="0">
                <a:solidFill>
                  <a:srgbClr val="FFFF00"/>
                </a:solidFill>
                <a:effectLst>
                  <a:outerShdw blurRad="38100" dist="38100" dir="2700000" algn="tl">
                    <a:srgbClr val="000000">
                      <a:alpha val="43137"/>
                    </a:srgbClr>
                  </a:outerShdw>
                </a:effectLst>
              </a:rPr>
              <a:t>Legiontown USA</a:t>
            </a:r>
          </a:p>
          <a:p>
            <a:r>
              <a:rPr lang="en-US" b="1" dirty="0" smtClean="0">
                <a:solidFill>
                  <a:srgbClr val="FF3300"/>
                </a:solidFill>
                <a:effectLst>
                  <a:outerShdw blurRad="38100" dist="38100" dir="2700000" algn="tl">
                    <a:srgbClr val="000000">
                      <a:alpha val="43137"/>
                    </a:srgbClr>
                  </a:outerShdw>
                </a:effectLst>
              </a:rPr>
              <a:t>One campaign for three months</a:t>
            </a:r>
            <a:r>
              <a:rPr lang="en-US" sz="5400" b="1" dirty="0" smtClean="0">
                <a:solidFill>
                  <a:srgbClr val="FF3300"/>
                </a:solidFill>
                <a:effectLst>
                  <a:outerShdw blurRad="38100" dist="38100" dir="2700000" algn="tl">
                    <a:srgbClr val="000000">
                      <a:alpha val="43137"/>
                    </a:srgbClr>
                  </a:outerShdw>
                </a:effectLst>
              </a:rPr>
              <a:t> </a:t>
            </a:r>
          </a:p>
          <a:p>
            <a:r>
              <a:rPr lang="en-US" b="1" dirty="0" smtClean="0">
                <a:solidFill>
                  <a:srgbClr val="FF3300"/>
                </a:solidFill>
                <a:effectLst>
                  <a:outerShdw blurRad="38100" dist="38100" dir="2700000" algn="tl">
                    <a:srgbClr val="000000">
                      <a:alpha val="43137"/>
                    </a:srgbClr>
                  </a:outerShdw>
                </a:effectLst>
              </a:rPr>
              <a:t>Builds public awareness</a:t>
            </a:r>
          </a:p>
          <a:p>
            <a:r>
              <a:rPr lang="en-US" b="1" dirty="0" smtClean="0">
                <a:solidFill>
                  <a:srgbClr val="FF3300"/>
                </a:solidFill>
                <a:effectLst>
                  <a:outerShdw blurRad="38100" dist="38100" dir="2700000" algn="tl">
                    <a:srgbClr val="000000">
                      <a:alpha val="43137"/>
                    </a:srgbClr>
                  </a:outerShdw>
                </a:effectLst>
              </a:rPr>
              <a:t>Attracts potential members</a:t>
            </a:r>
          </a:p>
          <a:p>
            <a:r>
              <a:rPr lang="en-US" b="1" dirty="0" smtClean="0">
                <a:solidFill>
                  <a:srgbClr val="FF3300"/>
                </a:solidFill>
                <a:effectLst>
                  <a:outerShdw blurRad="38100" dist="38100" dir="2700000" algn="tl">
                    <a:srgbClr val="000000">
                      <a:alpha val="43137"/>
                    </a:srgbClr>
                  </a:outerShdw>
                </a:effectLst>
              </a:rPr>
              <a:t>Reinvigorates past members</a:t>
            </a:r>
            <a:endParaRPr lang="en-US" sz="5400" b="1" dirty="0">
              <a:solidFill>
                <a:srgbClr val="FF33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09800" y="3810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43011" name="Text Box 3"/>
          <p:cNvSpPr txBox="1">
            <a:spLocks noChangeArrowheads="1"/>
          </p:cNvSpPr>
          <p:nvPr/>
        </p:nvSpPr>
        <p:spPr bwMode="auto">
          <a:xfrm>
            <a:off x="152400" y="1600200"/>
            <a:ext cx="8839200" cy="3324225"/>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6000" dirty="0">
                <a:solidFill>
                  <a:srgbClr val="FF3300"/>
                </a:solidFill>
                <a:effectLst>
                  <a:outerShdw blurRad="38100" dist="38100" dir="2700000" algn="tl">
                    <a:srgbClr val="000000"/>
                  </a:outerShdw>
                </a:effectLst>
              </a:rPr>
              <a:t>Seize the Opportunity</a:t>
            </a:r>
          </a:p>
          <a:p>
            <a:pPr algn="ctr">
              <a:spcBef>
                <a:spcPct val="50000"/>
              </a:spcBef>
              <a:defRPr/>
            </a:pPr>
            <a:r>
              <a:rPr lang="en-US" sz="4000" dirty="0">
                <a:solidFill>
                  <a:srgbClr val="FF3300"/>
                </a:solidFill>
                <a:effectLst>
                  <a:outerShdw blurRad="38100" dist="38100" dir="2700000" algn="tl">
                    <a:srgbClr val="000000"/>
                  </a:outerShdw>
                </a:effectLst>
              </a:rPr>
              <a:t>OR</a:t>
            </a:r>
          </a:p>
          <a:p>
            <a:pPr algn="ctr">
              <a:spcBef>
                <a:spcPct val="50000"/>
              </a:spcBef>
              <a:defRPr/>
            </a:pPr>
            <a:r>
              <a:rPr lang="en-US" sz="6000" dirty="0">
                <a:solidFill>
                  <a:srgbClr val="FF3300"/>
                </a:solidFill>
                <a:effectLst>
                  <a:outerShdw blurRad="38100" dist="38100" dir="2700000" algn="tl">
                    <a:srgbClr val="000000"/>
                  </a:outerShdw>
                </a:effectLst>
              </a:rPr>
              <a:t>Make One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Public Relations</a:t>
            </a:r>
          </a:p>
        </p:txBody>
      </p:sp>
      <p:sp>
        <p:nvSpPr>
          <p:cNvPr id="144387" name="Rectangle 3"/>
          <p:cNvSpPr>
            <a:spLocks noGrp="1" noChangeArrowheads="1"/>
          </p:cNvSpPr>
          <p:nvPr>
            <p:ph type="body" idx="1"/>
          </p:nvPr>
        </p:nvSpPr>
        <p:spPr/>
        <p:txBody>
          <a:bodyPr/>
          <a:lstStyle/>
          <a:p>
            <a:pPr algn="ctr">
              <a:buFontTx/>
              <a:buNone/>
              <a:defRPr/>
            </a:pPr>
            <a:r>
              <a:rPr lang="en-US" sz="4000" b="1" dirty="0" smtClean="0">
                <a:solidFill>
                  <a:schemeClr val="hlink"/>
                </a:solidFill>
                <a:effectLst>
                  <a:outerShdw blurRad="38100" dist="38100" dir="2700000" algn="tl">
                    <a:srgbClr val="000000"/>
                  </a:outerShdw>
                </a:effectLst>
              </a:rPr>
              <a:t>Powerful Force:</a:t>
            </a:r>
          </a:p>
          <a:p>
            <a:pPr algn="ctr">
              <a:buFontTx/>
              <a:buNone/>
              <a:defRPr/>
            </a:pPr>
            <a:endParaRPr lang="en-US" sz="4000" b="1" dirty="0" smtClean="0">
              <a:solidFill>
                <a:schemeClr val="hlink"/>
              </a:solidFill>
              <a:effectLst>
                <a:outerShdw blurRad="38100" dist="38100" dir="2700000" algn="tl">
                  <a:srgbClr val="000000"/>
                </a:outerShdw>
              </a:effectLst>
            </a:endParaRPr>
          </a:p>
        </p:txBody>
      </p:sp>
      <p:sp>
        <p:nvSpPr>
          <p:cNvPr id="21508" name="Rectangle 4"/>
          <p:cNvSpPr>
            <a:spLocks noChangeArrowheads="1"/>
          </p:cNvSpPr>
          <p:nvPr/>
        </p:nvSpPr>
        <p:spPr bwMode="auto">
          <a:xfrm>
            <a:off x="838200" y="2209800"/>
            <a:ext cx="7772400" cy="1143000"/>
          </a:xfrm>
          <a:prstGeom prst="rect">
            <a:avLst/>
          </a:prstGeom>
          <a:noFill/>
          <a:ln w="9525">
            <a:noFill/>
            <a:miter lim="800000"/>
            <a:headEnd/>
            <a:tailEnd/>
          </a:ln>
        </p:spPr>
        <p:txBody>
          <a:bodyPr anchor="ctr"/>
          <a:lstStyle/>
          <a:p>
            <a:pPr algn="ctr"/>
            <a:endParaRPr lang="en-US" sz="4000" b="0">
              <a:solidFill>
                <a:schemeClr val="tx2"/>
              </a:solidFill>
              <a:latin typeface="Times New Roman" pitchFamily="18" charset="0"/>
            </a:endParaRPr>
          </a:p>
        </p:txBody>
      </p:sp>
      <p:sp>
        <p:nvSpPr>
          <p:cNvPr id="144389" name="Rectangle 5"/>
          <p:cNvSpPr>
            <a:spLocks noChangeArrowheads="1"/>
          </p:cNvSpPr>
          <p:nvPr/>
        </p:nvSpPr>
        <p:spPr bwMode="auto">
          <a:xfrm>
            <a:off x="1371600" y="2743200"/>
            <a:ext cx="6400800" cy="2895600"/>
          </a:xfrm>
          <a:prstGeom prst="rect">
            <a:avLst/>
          </a:prstGeom>
          <a:noFill/>
          <a:ln w="9525">
            <a:noFill/>
            <a:miter lim="800000"/>
            <a:headEnd/>
            <a:tailEnd/>
          </a:ln>
          <a:effectLst/>
        </p:spPr>
        <p:txBody>
          <a:bodyPr/>
          <a:lstStyle/>
          <a:p>
            <a:pPr marL="342900" indent="-342900">
              <a:spcBef>
                <a:spcPct val="20000"/>
              </a:spcBef>
              <a:defRPr/>
            </a:pPr>
            <a:r>
              <a:rPr lang="en-US" sz="3200" dirty="0" smtClean="0">
                <a:solidFill>
                  <a:schemeClr val="tx2"/>
                </a:solidFill>
                <a:effectLst>
                  <a:outerShdw blurRad="38100" dist="38100" dir="2700000" algn="tl">
                    <a:srgbClr val="000000"/>
                  </a:outerShdw>
                </a:effectLst>
                <a:latin typeface="Times New Roman" pitchFamily="18" charset="0"/>
              </a:rPr>
              <a:t>+ “Pledge to Service Video” for speaking engagements/recruiting, and more…</a:t>
            </a:r>
          </a:p>
          <a:p>
            <a:pPr marL="342900" indent="-342900">
              <a:spcBef>
                <a:spcPct val="20000"/>
              </a:spcBef>
              <a:defRPr/>
            </a:pPr>
            <a:r>
              <a:rPr lang="en-US" sz="3200" dirty="0" smtClean="0">
                <a:solidFill>
                  <a:schemeClr val="tx2"/>
                </a:solidFill>
                <a:effectLst>
                  <a:outerShdw blurRad="38100" dist="38100" dir="2700000" algn="tl">
                    <a:srgbClr val="000000"/>
                  </a:outerShdw>
                </a:effectLst>
                <a:latin typeface="Times New Roman" pitchFamily="18" charset="0"/>
              </a:rPr>
              <a:t>+ PSAs and print ads for local marketing</a:t>
            </a:r>
            <a:endParaRPr lang="en-US" sz="3200" dirty="0">
              <a:solidFill>
                <a:schemeClr val="tx2"/>
              </a:solidFill>
              <a:effectLst>
                <a:outerShdw blurRad="38100" dist="38100" dir="2700000" algn="tl">
                  <a:srgbClr val="000000"/>
                </a:outerShdw>
              </a:effectLst>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Public Relations</a:t>
            </a:r>
            <a:endParaRPr lang="en-US" dirty="0">
              <a:solidFill>
                <a:schemeClr val="accent1"/>
              </a:solidFill>
            </a:endParaRPr>
          </a:p>
        </p:txBody>
      </p:sp>
      <p:sp>
        <p:nvSpPr>
          <p:cNvPr id="3" name="Content Placeholder 2"/>
          <p:cNvSpPr>
            <a:spLocks noGrp="1"/>
          </p:cNvSpPr>
          <p:nvPr>
            <p:ph idx="1"/>
          </p:nvPr>
        </p:nvSpPr>
        <p:spPr>
          <a:xfrm>
            <a:off x="685800" y="1447800"/>
            <a:ext cx="7772400" cy="4648200"/>
          </a:xfrm>
        </p:spPr>
        <p:txBody>
          <a:bodyPr/>
          <a:lstStyle/>
          <a:p>
            <a:pPr algn="ctr">
              <a:spcBef>
                <a:spcPct val="50000"/>
              </a:spcBef>
              <a:buNone/>
              <a:defRPr/>
            </a:pPr>
            <a:r>
              <a:rPr lang="en-US" sz="4800" b="1" dirty="0" smtClean="0">
                <a:solidFill>
                  <a:srgbClr val="FF3300"/>
                </a:solidFill>
                <a:effectLst>
                  <a:outerShdw blurRad="38100" dist="38100" dir="2700000" algn="tl">
                    <a:srgbClr val="000000"/>
                  </a:outerShdw>
                </a:effectLst>
              </a:rPr>
              <a:t>Make Every Town</a:t>
            </a:r>
          </a:p>
          <a:p>
            <a:pPr algn="ctr">
              <a:spcBef>
                <a:spcPct val="50000"/>
              </a:spcBef>
              <a:buNone/>
              <a:defRPr/>
            </a:pPr>
            <a:r>
              <a:rPr lang="en-US" sz="4800" b="1" dirty="0" smtClean="0">
                <a:solidFill>
                  <a:srgbClr val="FF3300"/>
                </a:solidFill>
                <a:effectLst>
                  <a:outerShdw blurRad="38100" dist="38100" dir="2700000" algn="tl">
                    <a:srgbClr val="000000"/>
                  </a:outerShdw>
                </a:effectLst>
              </a:rPr>
              <a:t>In Your District a</a:t>
            </a:r>
          </a:p>
          <a:p>
            <a:pPr algn="ctr">
              <a:spcBef>
                <a:spcPct val="50000"/>
              </a:spcBef>
              <a:buNone/>
              <a:defRPr/>
            </a:pPr>
            <a:r>
              <a:rPr lang="en-US" sz="4800" b="1" dirty="0" smtClean="0">
                <a:solidFill>
                  <a:srgbClr val="FF3300"/>
                </a:solidFill>
                <a:effectLst>
                  <a:outerShdw blurRad="38100" dist="38100" dir="2700000" algn="tl">
                    <a:srgbClr val="000000"/>
                  </a:outerShdw>
                </a:effectLst>
              </a:rPr>
              <a:t>“Legiontown”</a:t>
            </a:r>
          </a:p>
          <a:p>
            <a:pPr algn="ctr">
              <a:spcBef>
                <a:spcPct val="50000"/>
              </a:spcBef>
              <a:buNone/>
              <a:defRPr/>
            </a:pPr>
            <a:r>
              <a:rPr lang="en-US" sz="3600" b="1" i="1" dirty="0" smtClean="0">
                <a:solidFill>
                  <a:srgbClr val="FFFF00"/>
                </a:solidFill>
                <a:effectLst>
                  <a:outerShdw blurRad="38100" dist="38100" dir="2700000" algn="tl">
                    <a:srgbClr val="000000"/>
                  </a:outerShdw>
                </a:effectLst>
              </a:rPr>
              <a:t>Educate your community about</a:t>
            </a:r>
          </a:p>
          <a:p>
            <a:pPr algn="ctr">
              <a:spcBef>
                <a:spcPct val="50000"/>
              </a:spcBef>
              <a:buNone/>
              <a:defRPr/>
            </a:pPr>
            <a:r>
              <a:rPr lang="en-US" sz="3600" b="1" i="1" dirty="0" smtClean="0">
                <a:solidFill>
                  <a:srgbClr val="FFFF00"/>
                </a:solidFill>
                <a:effectLst>
                  <a:outerShdw blurRad="38100" dist="38100" dir="2700000" algn="tl">
                    <a:srgbClr val="000000"/>
                  </a:outerShdw>
                </a:effectLst>
              </a:rPr>
              <a:t>The American Legion’s Powerful Force</a:t>
            </a:r>
            <a:endParaRPr lang="en-US" sz="3600" i="1" dirty="0" smtClean="0">
              <a:solidFill>
                <a:srgbClr val="FFFF00"/>
              </a:solidFill>
              <a:effectLst>
                <a:outerShdw blurRad="38100" dist="38100" dir="2700000" algn="tl">
                  <a:srgbClr val="000000"/>
                </a:outerShdw>
              </a:effectLst>
            </a:endParaRPr>
          </a:p>
          <a:p>
            <a:pPr algn="ctr">
              <a:spcBef>
                <a:spcPct val="50000"/>
              </a:spcBef>
              <a:buNone/>
              <a:defRPr/>
            </a:pPr>
            <a:endParaRPr lang="en-US" sz="4800" dirty="0" smtClean="0">
              <a:solidFill>
                <a:srgbClr val="FFFF00"/>
              </a:solidFill>
              <a:effectLst>
                <a:outerShdw blurRad="38100" dist="38100" dir="2700000" algn="tl">
                  <a:srgbClr val="000000"/>
                </a:outerShdw>
              </a:effectLst>
            </a:endParaRPr>
          </a:p>
          <a:p>
            <a:pPr algn="ctr">
              <a:spcBef>
                <a:spcPct val="50000"/>
              </a:spcBef>
              <a:buNone/>
              <a:defRPr/>
            </a:pPr>
            <a:endParaRPr lang="en-US" sz="2400" dirty="0">
              <a:solidFill>
                <a:srgbClr val="FF33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2209800" y="381000"/>
            <a:ext cx="4533900" cy="7620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112643" name="Rectangle 3"/>
          <p:cNvSpPr>
            <a:spLocks noChangeArrowheads="1"/>
          </p:cNvSpPr>
          <p:nvPr/>
        </p:nvSpPr>
        <p:spPr bwMode="auto">
          <a:xfrm>
            <a:off x="1828800" y="1524000"/>
            <a:ext cx="6387261" cy="584775"/>
          </a:xfrm>
          <a:prstGeom prst="rect">
            <a:avLst/>
          </a:prstGeom>
          <a:noFill/>
          <a:ln w="9525">
            <a:noFill/>
            <a:miter lim="800000"/>
            <a:headEnd/>
            <a:tailEnd/>
          </a:ln>
          <a:effectLst/>
        </p:spPr>
        <p:txBody>
          <a:bodyPr wrap="none">
            <a:spAutoFit/>
          </a:bodyPr>
          <a:lstStyle/>
          <a:p>
            <a:pPr>
              <a:spcBef>
                <a:spcPct val="20000"/>
              </a:spcBef>
              <a:defRPr/>
            </a:pPr>
            <a:r>
              <a:rPr lang="en-US" sz="3200" u="sng" dirty="0">
                <a:solidFill>
                  <a:schemeClr val="hlink"/>
                </a:solidFill>
                <a:effectLst>
                  <a:outerShdw blurRad="38100" dist="38100" dir="2700000" algn="tl">
                    <a:srgbClr val="000000"/>
                  </a:outerShdw>
                </a:effectLst>
              </a:rPr>
              <a:t>Make News in Your </a:t>
            </a:r>
            <a:r>
              <a:rPr lang="en-US" sz="3200" u="sng" dirty="0" smtClean="0">
                <a:solidFill>
                  <a:schemeClr val="hlink"/>
                </a:solidFill>
                <a:effectLst>
                  <a:outerShdw blurRad="38100" dist="38100" dir="2700000" algn="tl">
                    <a:srgbClr val="000000"/>
                  </a:outerShdw>
                </a:effectLst>
              </a:rPr>
              <a:t>Community</a:t>
            </a:r>
            <a:endParaRPr lang="en-US" sz="3200" u="sng" dirty="0">
              <a:solidFill>
                <a:schemeClr val="hlink"/>
              </a:solidFill>
              <a:effectLst>
                <a:outerShdw blurRad="38100" dist="38100" dir="2700000" algn="tl">
                  <a:srgbClr val="000000"/>
                </a:outerShdw>
              </a:effectLst>
            </a:endParaRPr>
          </a:p>
        </p:txBody>
      </p:sp>
      <p:pic>
        <p:nvPicPr>
          <p:cNvPr id="22535" name="Picture 7" descr="S:\2006\Membership\Workshop\wtchbrochure.jpg"/>
          <p:cNvPicPr>
            <a:picLocks noChangeAspect="1" noChangeArrowheads="1"/>
          </p:cNvPicPr>
          <p:nvPr/>
        </p:nvPicPr>
        <p:blipFill>
          <a:blip r:embed="rId2" cstate="print"/>
          <a:srcRect/>
          <a:stretch>
            <a:fillRect/>
          </a:stretch>
        </p:blipFill>
        <p:spPr bwMode="auto">
          <a:xfrm>
            <a:off x="6734175" y="2667000"/>
            <a:ext cx="1190625" cy="1933575"/>
          </a:xfrm>
          <a:prstGeom prst="rect">
            <a:avLst/>
          </a:prstGeom>
          <a:ln>
            <a:noFill/>
          </a:ln>
          <a:effectLst>
            <a:outerShdw blurRad="292100" dist="139700" dir="2700000" algn="tl" rotWithShape="0">
              <a:srgbClr val="333333">
                <a:alpha val="65000"/>
              </a:srgbClr>
            </a:outerShdw>
          </a:effectLst>
        </p:spPr>
      </p:pic>
      <p:pic>
        <p:nvPicPr>
          <p:cNvPr id="11" name="Picture 10" descr="VSD Book.jpg"/>
          <p:cNvPicPr>
            <a:picLocks noChangeAspect="1"/>
          </p:cNvPicPr>
          <p:nvPr/>
        </p:nvPicPr>
        <p:blipFill>
          <a:blip r:embed="rId3" cstate="print"/>
          <a:stretch>
            <a:fillRect/>
          </a:stretch>
        </p:blipFill>
        <p:spPr bwMode="auto">
          <a:xfrm>
            <a:off x="2743200" y="2209800"/>
            <a:ext cx="2041814" cy="2602923"/>
          </a:xfrm>
          <a:prstGeom prst="rect">
            <a:avLst/>
          </a:prstGeom>
          <a:ln>
            <a:noFill/>
          </a:ln>
          <a:effectLst>
            <a:outerShdw blurRad="292100" dist="139700" dir="2700000" algn="tl" rotWithShape="0">
              <a:srgbClr val="333333">
                <a:alpha val="65000"/>
              </a:srgbClr>
            </a:outerShdw>
          </a:effectLst>
        </p:spPr>
      </p:pic>
      <p:pic>
        <p:nvPicPr>
          <p:cNvPr id="12" name="Picture 11" descr="Immigration2.jpg"/>
          <p:cNvPicPr>
            <a:picLocks noChangeAspect="1"/>
          </p:cNvPicPr>
          <p:nvPr/>
        </p:nvPicPr>
        <p:blipFill>
          <a:blip r:embed="rId4" cstate="print"/>
          <a:stretch>
            <a:fillRect/>
          </a:stretch>
        </p:blipFill>
        <p:spPr bwMode="auto">
          <a:xfrm>
            <a:off x="7162800" y="3733800"/>
            <a:ext cx="1280409" cy="1923649"/>
          </a:xfrm>
          <a:prstGeom prst="rect">
            <a:avLst/>
          </a:prstGeom>
          <a:ln>
            <a:noFill/>
          </a:ln>
          <a:effectLst>
            <a:outerShdw blurRad="292100" dist="139700" dir="2700000" algn="tl" rotWithShape="0">
              <a:srgbClr val="333333">
                <a:alpha val="65000"/>
              </a:srgbClr>
            </a:outerShdw>
          </a:effectLst>
        </p:spPr>
      </p:pic>
      <p:pic>
        <p:nvPicPr>
          <p:cNvPr id="8" name="Picture 7" descr="BSS Book.jpg"/>
          <p:cNvPicPr>
            <a:picLocks noChangeAspect="1"/>
          </p:cNvPicPr>
          <p:nvPr/>
        </p:nvPicPr>
        <p:blipFill>
          <a:blip r:embed="rId5" cstate="print"/>
          <a:stretch>
            <a:fillRect/>
          </a:stretch>
        </p:blipFill>
        <p:spPr bwMode="auto">
          <a:xfrm>
            <a:off x="4572000" y="2362200"/>
            <a:ext cx="1998172" cy="2630978"/>
          </a:xfrm>
          <a:prstGeom prst="rect">
            <a:avLst/>
          </a:prstGeom>
          <a:ln>
            <a:noFill/>
          </a:ln>
          <a:effectLst>
            <a:outerShdw blurRad="292100" dist="139700" dir="2700000" algn="tl" rotWithShape="0">
              <a:srgbClr val="333333">
                <a:alpha val="65000"/>
              </a:srgbClr>
            </a:outerShdw>
          </a:effectLst>
        </p:spPr>
      </p:pic>
      <p:pic>
        <p:nvPicPr>
          <p:cNvPr id="10" name="Picture 9" descr="Immigration.jpg"/>
          <p:cNvPicPr>
            <a:picLocks noChangeAspect="1"/>
          </p:cNvPicPr>
          <p:nvPr/>
        </p:nvPicPr>
        <p:blipFill>
          <a:blip r:embed="rId6" cstate="print"/>
          <a:stretch>
            <a:fillRect/>
          </a:stretch>
        </p:blipFill>
        <p:spPr bwMode="auto">
          <a:xfrm>
            <a:off x="5715000" y="3581400"/>
            <a:ext cx="1315489" cy="1976351"/>
          </a:xfrm>
          <a:prstGeom prst="rect">
            <a:avLst/>
          </a:prstGeom>
          <a:ln>
            <a:noFill/>
          </a:ln>
          <a:effectLst>
            <a:outerShdw blurRad="292100" dist="139700" dir="2700000" algn="tl" rotWithShape="0">
              <a:srgbClr val="333333">
                <a:alpha val="65000"/>
              </a:srgbClr>
            </a:outerShdw>
          </a:effectLst>
        </p:spPr>
      </p:pic>
      <p:pic>
        <p:nvPicPr>
          <p:cNvPr id="9" name="Picture 8" descr="DVD image.jpg"/>
          <p:cNvPicPr>
            <a:picLocks noChangeAspect="1"/>
          </p:cNvPicPr>
          <p:nvPr/>
        </p:nvPicPr>
        <p:blipFill>
          <a:blip r:embed="rId7" cstate="print"/>
          <a:stretch>
            <a:fillRect/>
          </a:stretch>
        </p:blipFill>
        <p:spPr bwMode="auto">
          <a:xfrm>
            <a:off x="5410200" y="4724401"/>
            <a:ext cx="1286810" cy="1210333"/>
          </a:xfrm>
          <a:prstGeom prst="rect">
            <a:avLst/>
          </a:prstGeom>
          <a:ln>
            <a:noFill/>
          </a:ln>
          <a:effectLst>
            <a:outerShdw blurRad="292100" dist="139700" dir="2700000" algn="tl" rotWithShape="0">
              <a:srgbClr val="333333">
                <a:alpha val="65000"/>
              </a:srgbClr>
            </a:outerShdw>
          </a:effectLst>
        </p:spPr>
      </p:pic>
      <p:pic>
        <p:nvPicPr>
          <p:cNvPr id="15" name="Picture 14" descr="4pillars cover.jpg"/>
          <p:cNvPicPr>
            <a:picLocks noChangeAspect="1"/>
          </p:cNvPicPr>
          <p:nvPr/>
        </p:nvPicPr>
        <p:blipFill>
          <a:blip r:embed="rId8" cstate="print"/>
          <a:stretch>
            <a:fillRect/>
          </a:stretch>
        </p:blipFill>
        <p:spPr>
          <a:xfrm>
            <a:off x="913303" y="2133600"/>
            <a:ext cx="2058497" cy="2700284"/>
          </a:xfrm>
          <a:prstGeom prst="rect">
            <a:avLst/>
          </a:prstGeom>
          <a:ln>
            <a:noFill/>
          </a:ln>
          <a:effectLst>
            <a:outerShdw blurRad="292100" dist="139700" dir="2700000" algn="tl" rotWithShape="0">
              <a:srgbClr val="333333">
                <a:alpha val="65000"/>
              </a:srgbClr>
            </a:outerShdw>
          </a:effectLst>
        </p:spPr>
      </p:pic>
      <p:pic>
        <p:nvPicPr>
          <p:cNvPr id="14" name="Picture 13" descr="legiontown cover.jpg"/>
          <p:cNvPicPr>
            <a:picLocks noChangeAspect="1"/>
          </p:cNvPicPr>
          <p:nvPr/>
        </p:nvPicPr>
        <p:blipFill>
          <a:blip r:embed="rId9" cstate="print"/>
          <a:stretch>
            <a:fillRect/>
          </a:stretch>
        </p:blipFill>
        <p:spPr>
          <a:xfrm>
            <a:off x="2057400" y="3581400"/>
            <a:ext cx="1984980" cy="26515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1905000"/>
            <a:ext cx="9144000" cy="3908762"/>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dirty="0" smtClean="0">
                <a:solidFill>
                  <a:srgbClr val="FFCC00"/>
                </a:solidFill>
                <a:effectLst>
                  <a:outerShdw blurRad="38100" dist="38100" dir="2700000" algn="tl">
                    <a:srgbClr val="000000"/>
                  </a:outerShdw>
                </a:effectLst>
              </a:rPr>
              <a:t>Managing your </a:t>
            </a:r>
          </a:p>
          <a:p>
            <a:pPr algn="ctr">
              <a:spcBef>
                <a:spcPct val="50000"/>
              </a:spcBef>
              <a:defRPr/>
            </a:pPr>
            <a:r>
              <a:rPr lang="en-US" dirty="0" smtClean="0">
                <a:solidFill>
                  <a:srgbClr val="FFCC00"/>
                </a:solidFill>
                <a:effectLst>
                  <a:outerShdw blurRad="38100" dist="38100" dir="2700000" algn="tl">
                    <a:srgbClr val="000000"/>
                  </a:outerShdw>
                </a:effectLst>
              </a:rPr>
              <a:t>Community Image</a:t>
            </a:r>
            <a:endParaRPr lang="en-US" dirty="0">
              <a:solidFill>
                <a:srgbClr val="FFCC00"/>
              </a:solidFill>
              <a:effectLst>
                <a:outerShdw blurRad="38100" dist="38100" dir="2700000" algn="tl">
                  <a:srgbClr val="000000"/>
                </a:outerShdw>
              </a:effectLst>
            </a:endParaRPr>
          </a:p>
          <a:p>
            <a:pPr algn="ctr">
              <a:spcBef>
                <a:spcPct val="50000"/>
              </a:spcBef>
              <a:defRPr/>
            </a:pPr>
            <a:r>
              <a:rPr lang="en-US" dirty="0" smtClean="0">
                <a:solidFill>
                  <a:schemeClr val="hlink"/>
                </a:solidFill>
                <a:effectLst>
                  <a:outerShdw blurRad="38100" dist="38100" dir="2700000" algn="tl">
                    <a:srgbClr val="000000"/>
                  </a:outerShdw>
                </a:effectLst>
              </a:rPr>
              <a:t>Now You Know </a:t>
            </a:r>
            <a:endParaRPr lang="en-US" dirty="0">
              <a:solidFill>
                <a:schemeClr val="hlink"/>
              </a:solidFill>
              <a:effectLst>
                <a:outerShdw blurRad="38100" dist="38100" dir="2700000" algn="tl">
                  <a:srgbClr val="000000"/>
                </a:outerShdw>
              </a:effectLst>
            </a:endParaRPr>
          </a:p>
          <a:p>
            <a:pPr algn="ctr">
              <a:spcBef>
                <a:spcPct val="50000"/>
              </a:spcBef>
              <a:defRPr/>
            </a:pPr>
            <a:r>
              <a:rPr lang="en-US" sz="2400" dirty="0" smtClean="0">
                <a:solidFill>
                  <a:schemeClr val="hlink"/>
                </a:solidFill>
                <a:effectLst>
                  <a:outerShdw blurRad="38100" dist="38100" dir="2700000" algn="tl">
                    <a:srgbClr val="000000"/>
                  </a:outerShdw>
                </a:effectLst>
              </a:rPr>
              <a:t>Request PR Tools: </a:t>
            </a:r>
            <a:r>
              <a:rPr lang="en-US" sz="2400" dirty="0" smtClean="0">
                <a:solidFill>
                  <a:schemeClr val="hlink"/>
                </a:solidFill>
                <a:effectLst>
                  <a:outerShdw blurRad="38100" dist="38100" dir="2700000" algn="tl">
                    <a:srgbClr val="000000"/>
                  </a:outerShdw>
                </a:effectLst>
                <a:hlinkClick r:id="rId3"/>
              </a:rPr>
              <a:t>pr@legion.org</a:t>
            </a:r>
            <a:endParaRPr lang="en-US" sz="2400" dirty="0" smtClean="0">
              <a:solidFill>
                <a:schemeClr val="hlink"/>
              </a:solidFill>
              <a:effectLst>
                <a:outerShdw blurRad="38100" dist="38100" dir="2700000" algn="tl">
                  <a:srgbClr val="000000"/>
                </a:outerShdw>
              </a:effectLst>
            </a:endParaRPr>
          </a:p>
          <a:p>
            <a:pPr algn="ctr">
              <a:spcBef>
                <a:spcPct val="50000"/>
              </a:spcBef>
              <a:defRPr/>
            </a:pPr>
            <a:r>
              <a:rPr lang="en-US" sz="2400" dirty="0" smtClean="0">
                <a:solidFill>
                  <a:schemeClr val="hlink"/>
                </a:solidFill>
                <a:effectLst>
                  <a:outerShdw blurRad="38100" dist="38100" dir="2700000" algn="tl">
                    <a:srgbClr val="000000"/>
                  </a:outerShdw>
                </a:effectLst>
              </a:rPr>
              <a:t>Or call 317-630-1253</a:t>
            </a:r>
            <a:endParaRPr lang="en-US" sz="2400" dirty="0">
              <a:solidFill>
                <a:schemeClr val="hlink"/>
              </a:solidFill>
              <a:effectLst>
                <a:outerShdw blurRad="38100" dist="38100" dir="2700000" algn="tl">
                  <a:srgbClr val="000000"/>
                </a:outerShdw>
              </a:effectLst>
            </a:endParaRPr>
          </a:p>
        </p:txBody>
      </p:sp>
      <p:sp>
        <p:nvSpPr>
          <p:cNvPr id="55299" name="Text Box 3"/>
          <p:cNvSpPr txBox="1">
            <a:spLocks noChangeArrowheads="1"/>
          </p:cNvSpPr>
          <p:nvPr/>
        </p:nvSpPr>
        <p:spPr bwMode="auto">
          <a:xfrm>
            <a:off x="2209800" y="381000"/>
            <a:ext cx="4648200" cy="1827213"/>
          </a:xfrm>
          <a:prstGeom prst="rect">
            <a:avLst/>
          </a:prstGeom>
          <a:noFill/>
          <a:ln w="9525">
            <a:noFill/>
            <a:miter lim="800000"/>
            <a:headEnd/>
            <a:tailEnd/>
          </a:ln>
          <a:effectLst/>
        </p:spPr>
        <p:txBody>
          <a:bodyPr>
            <a:spAutoFit/>
          </a:bodyPr>
          <a:lstStyle/>
          <a:p>
            <a:pPr algn="ctr">
              <a:spcBef>
                <a:spcPct val="50000"/>
              </a:spcBef>
              <a:defRPr/>
            </a:pPr>
            <a:r>
              <a:rPr lang="en-US">
                <a:effectLst>
                  <a:outerShdw blurRad="38100" dist="38100" dir="2700000" algn="tl">
                    <a:srgbClr val="000000"/>
                  </a:outerShdw>
                </a:effectLst>
              </a:rPr>
              <a:t>Public Relations</a:t>
            </a:r>
          </a:p>
          <a:p>
            <a:pPr>
              <a:spcBef>
                <a:spcPct val="50000"/>
              </a:spcBef>
              <a:defRPr/>
            </a:pPr>
            <a:endParaRPr lang="en-US">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3075" name="Text Box 3"/>
          <p:cNvSpPr txBox="1">
            <a:spLocks noChangeArrowheads="1"/>
          </p:cNvSpPr>
          <p:nvPr/>
        </p:nvSpPr>
        <p:spPr bwMode="auto">
          <a:xfrm>
            <a:off x="0" y="1828800"/>
            <a:ext cx="9144000" cy="3970318"/>
          </a:xfrm>
          <a:prstGeom prst="rect">
            <a:avLst/>
          </a:prstGeom>
          <a:noFill/>
          <a:ln w="9525">
            <a:noFill/>
            <a:miter lim="800000"/>
            <a:headEnd/>
            <a:tailEnd/>
          </a:ln>
          <a:effectLst>
            <a:outerShdw dist="71842" dir="2700000" algn="ctr" rotWithShape="0">
              <a:schemeClr val="bg2"/>
            </a:outerShdw>
          </a:effectLst>
        </p:spPr>
        <p:txBody>
          <a:bodyPr wrap="square">
            <a:spAutoFit/>
          </a:bodyPr>
          <a:lstStyle/>
          <a:p>
            <a:pPr algn="ctr">
              <a:spcBef>
                <a:spcPct val="50000"/>
              </a:spcBef>
              <a:defRPr/>
            </a:pPr>
            <a:r>
              <a:rPr lang="en-US" sz="6000" dirty="0">
                <a:solidFill>
                  <a:srgbClr val="FF3300"/>
                </a:solidFill>
                <a:effectLst>
                  <a:outerShdw blurRad="38100" dist="38100" dir="2700000" algn="tl">
                    <a:srgbClr val="000000"/>
                  </a:outerShdw>
                </a:effectLst>
              </a:rPr>
              <a:t>Visibility</a:t>
            </a:r>
          </a:p>
          <a:p>
            <a:pPr algn="ctr">
              <a:spcBef>
                <a:spcPct val="50000"/>
              </a:spcBef>
              <a:defRPr/>
            </a:pPr>
            <a:r>
              <a:rPr lang="en-US" dirty="0">
                <a:solidFill>
                  <a:schemeClr val="tx2"/>
                </a:solidFill>
                <a:effectLst>
                  <a:outerShdw blurRad="38100" dist="38100" dir="2700000" algn="tl">
                    <a:srgbClr val="000000"/>
                  </a:outerShdw>
                </a:effectLst>
              </a:rPr>
              <a:t>Advocacy</a:t>
            </a:r>
          </a:p>
          <a:p>
            <a:pPr algn="ctr">
              <a:spcBef>
                <a:spcPct val="50000"/>
              </a:spcBef>
              <a:defRPr/>
            </a:pPr>
            <a:r>
              <a:rPr lang="en-US" dirty="0">
                <a:solidFill>
                  <a:schemeClr val="tx2"/>
                </a:solidFill>
                <a:effectLst>
                  <a:outerShdw blurRad="38100" dist="38100" dir="2700000" algn="tl">
                    <a:srgbClr val="000000"/>
                  </a:outerShdw>
                </a:effectLst>
              </a:rPr>
              <a:t>Frequency</a:t>
            </a:r>
          </a:p>
          <a:p>
            <a:pPr algn="ctr">
              <a:spcBef>
                <a:spcPct val="50000"/>
              </a:spcBef>
              <a:defRPr/>
            </a:pPr>
            <a:r>
              <a:rPr lang="en-US" sz="4000" i="1" dirty="0">
                <a:solidFill>
                  <a:schemeClr val="tx2"/>
                </a:solidFill>
                <a:effectLst>
                  <a:outerShdw blurRad="38100" dist="38100" dir="2700000" algn="tl">
                    <a:srgbClr val="000000"/>
                  </a:outerShdw>
                </a:effectLst>
              </a:rPr>
              <a:t>…and they will JOIN.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17412" name="Text Box 4"/>
          <p:cNvSpPr txBox="1">
            <a:spLocks noChangeArrowheads="1"/>
          </p:cNvSpPr>
          <p:nvPr/>
        </p:nvSpPr>
        <p:spPr bwMode="auto">
          <a:xfrm>
            <a:off x="0" y="2057400"/>
            <a:ext cx="9144000" cy="1920875"/>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6000" dirty="0">
                <a:solidFill>
                  <a:srgbClr val="FF3300"/>
                </a:solidFill>
                <a:effectLst>
                  <a:outerShdw blurRad="38100" dist="38100" dir="2700000" algn="tl">
                    <a:srgbClr val="000000"/>
                  </a:outerShdw>
                </a:effectLst>
              </a:rPr>
              <a:t>Be a Newsmaker!</a:t>
            </a:r>
          </a:p>
          <a:p>
            <a:pPr algn="ctr">
              <a:spcBef>
                <a:spcPct val="50000"/>
              </a:spcBef>
              <a:defRPr/>
            </a:pPr>
            <a:r>
              <a:rPr lang="en-US" sz="4000" dirty="0">
                <a:solidFill>
                  <a:schemeClr val="tx2"/>
                </a:solidFill>
                <a:effectLst>
                  <a:outerShdw blurRad="38100" dist="38100" dir="2700000" algn="tl">
                    <a:srgbClr val="000000"/>
                  </a:outerShdw>
                </a:effectLst>
              </a:rPr>
              <a:t>How to get the media to call YOU</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15366" name="Text Box 2054"/>
          <p:cNvSpPr txBox="1">
            <a:spLocks noChangeArrowheads="1"/>
          </p:cNvSpPr>
          <p:nvPr/>
        </p:nvSpPr>
        <p:spPr bwMode="auto">
          <a:xfrm>
            <a:off x="0" y="2895600"/>
            <a:ext cx="9144000" cy="755650"/>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6000" dirty="0">
                <a:solidFill>
                  <a:srgbClr val="FF3300"/>
                </a:solidFill>
                <a:effectLst>
                  <a:outerShdw blurRad="38100" dist="38100" dir="2700000" algn="tl">
                    <a:srgbClr val="000000"/>
                  </a:outerShdw>
                </a:effectLst>
              </a:rPr>
              <a:t>National </a:t>
            </a:r>
            <a:r>
              <a:rPr lang="en-US" sz="6000" dirty="0" err="1">
                <a:solidFill>
                  <a:srgbClr val="FF3300"/>
                </a:solidFill>
                <a:effectLst>
                  <a:outerShdw blurRad="38100" dist="38100" dir="2700000" algn="tl">
                    <a:srgbClr val="000000"/>
                  </a:outerShdw>
                </a:effectLst>
              </a:rPr>
              <a:t>vs</a:t>
            </a:r>
            <a:r>
              <a:rPr lang="en-US" sz="6000" dirty="0">
                <a:solidFill>
                  <a:srgbClr val="FF3300"/>
                </a:solidFill>
                <a:effectLst>
                  <a:outerShdw blurRad="38100" dist="38100" dir="2700000" algn="tl">
                    <a:srgbClr val="000000"/>
                  </a:outerShdw>
                </a:effectLst>
              </a:rPr>
              <a:t> Local</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09800" y="457200"/>
            <a:ext cx="6045200" cy="5715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Public Relations</a:t>
            </a:r>
          </a:p>
        </p:txBody>
      </p:sp>
      <p:sp>
        <p:nvSpPr>
          <p:cNvPr id="14343" name="Text Box 7"/>
          <p:cNvSpPr txBox="1">
            <a:spLocks noChangeArrowheads="1"/>
          </p:cNvSpPr>
          <p:nvPr/>
        </p:nvSpPr>
        <p:spPr bwMode="auto">
          <a:xfrm>
            <a:off x="0" y="1752600"/>
            <a:ext cx="9144000" cy="2862322"/>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a:spcBef>
                <a:spcPct val="50000"/>
              </a:spcBef>
              <a:defRPr/>
            </a:pPr>
            <a:r>
              <a:rPr lang="en-US" sz="6000" u="sng" dirty="0">
                <a:solidFill>
                  <a:srgbClr val="FF3300"/>
                </a:solidFill>
                <a:effectLst>
                  <a:outerShdw blurRad="38100" dist="38100" dir="2700000" algn="tl">
                    <a:srgbClr val="000000"/>
                  </a:outerShdw>
                </a:effectLst>
              </a:rPr>
              <a:t>Localize!</a:t>
            </a:r>
          </a:p>
          <a:p>
            <a:pPr algn="ctr">
              <a:spcBef>
                <a:spcPct val="50000"/>
              </a:spcBef>
              <a:defRPr/>
            </a:pPr>
            <a:r>
              <a:rPr lang="en-US" sz="4000" dirty="0">
                <a:solidFill>
                  <a:schemeClr val="tx2"/>
                </a:solidFill>
                <a:effectLst>
                  <a:outerShdw blurRad="38100" dist="38100" dir="2700000" algn="tl">
                    <a:srgbClr val="000000"/>
                  </a:outerShdw>
                </a:effectLst>
              </a:rPr>
              <a:t>+ Press Release</a:t>
            </a:r>
          </a:p>
          <a:p>
            <a:pPr algn="ctr">
              <a:spcBef>
                <a:spcPct val="50000"/>
              </a:spcBef>
              <a:defRPr/>
            </a:pPr>
            <a:r>
              <a:rPr lang="en-US" sz="4000" dirty="0" smtClean="0">
                <a:solidFill>
                  <a:schemeClr val="tx2"/>
                </a:solidFill>
                <a:effectLst>
                  <a:outerShdw blurRad="38100" dist="38100" dir="2700000" algn="tl">
                    <a:srgbClr val="000000"/>
                  </a:outerShdw>
                </a:effectLst>
              </a:rPr>
              <a:t>Bring </a:t>
            </a:r>
            <a:r>
              <a:rPr lang="en-US" sz="4000" dirty="0">
                <a:solidFill>
                  <a:schemeClr val="tx2"/>
                </a:solidFill>
                <a:effectLst>
                  <a:outerShdw blurRad="38100" dist="38100" dir="2700000" algn="tl">
                    <a:srgbClr val="000000"/>
                  </a:outerShdw>
                </a:effectLst>
              </a:rPr>
              <a:t>the story home.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3" name="Content Placeholder 2"/>
          <p:cNvSpPr>
            <a:spLocks noGrp="1"/>
          </p:cNvSpPr>
          <p:nvPr>
            <p:ph sz="half" idx="1"/>
          </p:nvPr>
        </p:nvSpPr>
        <p:spPr>
          <a:xfrm>
            <a:off x="685800" y="1219200"/>
            <a:ext cx="3810000" cy="4876800"/>
          </a:xfrm>
        </p:spPr>
        <p:txBody>
          <a:bodyPr/>
          <a:lstStyle/>
          <a:p>
            <a:pPr>
              <a:buNone/>
            </a:pPr>
            <a:r>
              <a:rPr lang="en-US" b="1" i="1" u="sng" dirty="0" smtClean="0">
                <a:solidFill>
                  <a:srgbClr val="C00000"/>
                </a:solidFill>
              </a:rPr>
              <a:t>Local Headlines</a:t>
            </a:r>
            <a:r>
              <a:rPr lang="en-US" b="1" i="1" dirty="0" smtClean="0">
                <a:solidFill>
                  <a:srgbClr val="C00000"/>
                </a:solidFill>
              </a:rPr>
              <a:t>:</a:t>
            </a:r>
          </a:p>
          <a:p>
            <a:r>
              <a:rPr lang="en-US" b="1" dirty="0" smtClean="0">
                <a:solidFill>
                  <a:schemeClr val="tx2">
                    <a:lumMod val="60000"/>
                    <a:lumOff val="40000"/>
                  </a:schemeClr>
                </a:solidFill>
              </a:rPr>
              <a:t>Local Veterans outraged by DHS Report</a:t>
            </a:r>
          </a:p>
          <a:p>
            <a:r>
              <a:rPr lang="en-US" b="1" dirty="0" err="1" smtClean="0">
                <a:solidFill>
                  <a:schemeClr val="tx2">
                    <a:lumMod val="60000"/>
                    <a:lumOff val="40000"/>
                  </a:schemeClr>
                </a:solidFill>
              </a:rPr>
              <a:t>Merriville</a:t>
            </a:r>
            <a:r>
              <a:rPr lang="en-US" b="1" dirty="0" smtClean="0">
                <a:solidFill>
                  <a:schemeClr val="tx2">
                    <a:lumMod val="60000"/>
                    <a:lumOff val="40000"/>
                  </a:schemeClr>
                </a:solidFill>
              </a:rPr>
              <a:t> Legionnaires irked by Napolitano Report</a:t>
            </a:r>
          </a:p>
          <a:p>
            <a:r>
              <a:rPr lang="en-US" b="1" dirty="0" smtClean="0">
                <a:solidFill>
                  <a:schemeClr val="tx2">
                    <a:lumMod val="60000"/>
                    <a:lumOff val="40000"/>
                  </a:schemeClr>
                </a:solidFill>
              </a:rPr>
              <a:t>Legion District Commander calls for report investigation</a:t>
            </a:r>
            <a:endParaRPr lang="en-US" b="1" dirty="0">
              <a:solidFill>
                <a:schemeClr val="tx2">
                  <a:lumMod val="60000"/>
                  <a:lumOff val="40000"/>
                </a:schemeClr>
              </a:solidFill>
            </a:endParaRPr>
          </a:p>
        </p:txBody>
      </p:sp>
      <p:sp>
        <p:nvSpPr>
          <p:cNvPr id="4" name="Content Placeholder 3"/>
          <p:cNvSpPr>
            <a:spLocks noGrp="1"/>
          </p:cNvSpPr>
          <p:nvPr>
            <p:ph sz="half" idx="2"/>
          </p:nvPr>
        </p:nvSpPr>
        <p:spPr>
          <a:xfrm>
            <a:off x="4648200" y="1219200"/>
            <a:ext cx="3810000" cy="4876800"/>
          </a:xfrm>
        </p:spPr>
        <p:txBody>
          <a:bodyPr/>
          <a:lstStyle/>
          <a:p>
            <a:pPr>
              <a:buNone/>
            </a:pPr>
            <a:r>
              <a:rPr lang="en-US" b="1" i="1" u="sng" dirty="0" smtClean="0">
                <a:solidFill>
                  <a:srgbClr val="C00000"/>
                </a:solidFill>
              </a:rPr>
              <a:t>How to get them</a:t>
            </a:r>
            <a:r>
              <a:rPr lang="en-US" b="1" i="1" dirty="0" smtClean="0">
                <a:solidFill>
                  <a:srgbClr val="C00000"/>
                </a:solidFill>
              </a:rPr>
              <a:t>:</a:t>
            </a:r>
          </a:p>
          <a:p>
            <a:r>
              <a:rPr lang="en-US" b="1" dirty="0" smtClean="0"/>
              <a:t>Localized Press Release</a:t>
            </a:r>
          </a:p>
          <a:p>
            <a:r>
              <a:rPr lang="en-US" b="1" dirty="0" smtClean="0"/>
              <a:t>Media Advisory on interview availability</a:t>
            </a:r>
          </a:p>
          <a:p>
            <a:r>
              <a:rPr lang="en-US" b="1" dirty="0" smtClean="0"/>
              <a:t>Refer to National Commander but use own quotes also</a:t>
            </a:r>
          </a:p>
          <a:p>
            <a:r>
              <a:rPr lang="en-US" b="1" dirty="0" smtClean="0"/>
              <a:t>Email to media quickly</a:t>
            </a:r>
          </a:p>
          <a:p>
            <a:r>
              <a:rPr lang="en-US" b="1" dirty="0" smtClean="0"/>
              <a:t>Use Talking Points</a:t>
            </a:r>
            <a:endParaRPr lang="en-US" b="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l Release Sample.jpg"/>
          <p:cNvPicPr>
            <a:picLocks noChangeAspect="1"/>
          </p:cNvPicPr>
          <p:nvPr/>
        </p:nvPicPr>
        <p:blipFill>
          <a:blip r:embed="rId2" cstate="print">
            <a:lum contrast="10000"/>
          </a:blip>
          <a:srcRect l="6753" r="392" b="8518"/>
          <a:stretch>
            <a:fillRect/>
          </a:stretch>
        </p:blipFill>
        <p:spPr>
          <a:xfrm rot="-360000">
            <a:off x="569801" y="1814184"/>
            <a:ext cx="4191000" cy="529006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charset="0"/>
              </a:rPr>
              <a:t>Public Relations</a:t>
            </a:r>
            <a:endParaRPr lang="en-US" dirty="0"/>
          </a:p>
        </p:txBody>
      </p:sp>
      <p:sp>
        <p:nvSpPr>
          <p:cNvPr id="3" name="Content Placeholder 2"/>
          <p:cNvSpPr>
            <a:spLocks noGrp="1"/>
          </p:cNvSpPr>
          <p:nvPr>
            <p:ph sz="half" idx="1"/>
          </p:nvPr>
        </p:nvSpPr>
        <p:spPr/>
        <p:txBody>
          <a:bodyPr/>
          <a:lstStyle/>
          <a:p>
            <a:r>
              <a:rPr lang="en-US" dirty="0" smtClean="0"/>
              <a:t>National Release</a:t>
            </a:r>
            <a:endParaRPr lang="en-US" dirty="0"/>
          </a:p>
        </p:txBody>
      </p:sp>
      <p:sp>
        <p:nvSpPr>
          <p:cNvPr id="4" name="Content Placeholder 3"/>
          <p:cNvSpPr>
            <a:spLocks noGrp="1"/>
          </p:cNvSpPr>
          <p:nvPr>
            <p:ph sz="half" idx="2"/>
          </p:nvPr>
        </p:nvSpPr>
        <p:spPr/>
        <p:txBody>
          <a:bodyPr/>
          <a:lstStyle/>
          <a:p>
            <a:r>
              <a:rPr lang="en-US" dirty="0" smtClean="0"/>
              <a:t>Local Release</a:t>
            </a:r>
            <a:endParaRPr lang="en-US" dirty="0"/>
          </a:p>
        </p:txBody>
      </p:sp>
      <p:pic>
        <p:nvPicPr>
          <p:cNvPr id="6" name="Picture 5" descr="Natl Release Sample.jpg"/>
          <p:cNvPicPr>
            <a:picLocks noChangeAspect="1"/>
          </p:cNvPicPr>
          <p:nvPr/>
        </p:nvPicPr>
        <p:blipFill>
          <a:blip r:embed="rId2" cstate="print">
            <a:lum contrast="10000"/>
          </a:blip>
          <a:srcRect l="6753" r="392" b="8518"/>
          <a:stretch>
            <a:fillRect/>
          </a:stretch>
        </p:blipFill>
        <p:spPr>
          <a:xfrm rot="-360000">
            <a:off x="569801" y="1814184"/>
            <a:ext cx="4191000" cy="5290060"/>
          </a:xfrm>
          <a:prstGeom prst="rect">
            <a:avLst/>
          </a:prstGeom>
          <a:ln>
            <a:noFill/>
          </a:ln>
          <a:effectLst>
            <a:outerShdw blurRad="292100" dist="139700" dir="2700000" algn="tl" rotWithShape="0">
              <a:srgbClr val="333333">
                <a:alpha val="65000"/>
              </a:srgbClr>
            </a:outerShdw>
          </a:effectLst>
        </p:spPr>
      </p:pic>
      <p:pic>
        <p:nvPicPr>
          <p:cNvPr id="7" name="Picture 6" descr="Local Release Sample.jpg"/>
          <p:cNvPicPr>
            <a:picLocks noChangeAspect="1"/>
          </p:cNvPicPr>
          <p:nvPr/>
        </p:nvPicPr>
        <p:blipFill>
          <a:blip r:embed="rId3" cstate="print">
            <a:lum contrast="10000"/>
          </a:blip>
          <a:srcRect l="6139" t="1181" r="6379" b="9815"/>
          <a:stretch>
            <a:fillRect/>
          </a:stretch>
        </p:blipFill>
        <p:spPr>
          <a:xfrm rot="600000">
            <a:off x="4158208" y="1552698"/>
            <a:ext cx="4343400" cy="57414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3366FF"/>
      </a:dk2>
      <a:lt2>
        <a:srgbClr val="FFFF00"/>
      </a:lt2>
      <a:accent1>
        <a:srgbClr val="FF9900"/>
      </a:accent1>
      <a:accent2>
        <a:srgbClr val="00FFFF"/>
      </a:accent2>
      <a:accent3>
        <a:srgbClr val="ADB8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accent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accent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895</Words>
  <Application>Microsoft Office PowerPoint</Application>
  <PresentationFormat>On-screen Show (4:3)</PresentationFormat>
  <Paragraphs>190</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Public Relations</vt:lpstr>
      <vt:lpstr>Slide 3</vt:lpstr>
      <vt:lpstr>Slide 4</vt:lpstr>
      <vt:lpstr>Slide 5</vt:lpstr>
      <vt:lpstr>Slide 6</vt:lpstr>
      <vt:lpstr>Public Relations</vt:lpstr>
      <vt:lpstr>Public Relations</vt:lpstr>
      <vt:lpstr>Public Relations</vt:lpstr>
      <vt:lpstr>Public Relations</vt:lpstr>
      <vt:lpstr>Public Relations</vt:lpstr>
      <vt:lpstr>Slide 12</vt:lpstr>
      <vt:lpstr>Public Relations</vt:lpstr>
      <vt:lpstr>Public Relations</vt:lpstr>
      <vt:lpstr>Public Relations</vt:lpstr>
      <vt:lpstr>Public Relations</vt:lpstr>
      <vt:lpstr>Public Relations</vt:lpstr>
      <vt:lpstr>Public Relations</vt:lpstr>
      <vt:lpstr>Slide 19</vt:lpstr>
      <vt:lpstr>Powerful Force Campaign </vt:lpstr>
      <vt:lpstr>Public Relations </vt:lpstr>
      <vt:lpstr>Slide 22</vt:lpstr>
      <vt:lpstr>Public Relations</vt:lpstr>
      <vt:lpstr>Public Relations</vt:lpstr>
      <vt:lpstr>Slide 25</vt:lpstr>
      <vt:lpstr>Slide 26</vt:lpstr>
    </vt:vector>
  </TitlesOfParts>
  <Company>The American Legion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Marianella Moreno</dc:creator>
  <cp:lastModifiedBy>aljhm</cp:lastModifiedBy>
  <cp:revision>128</cp:revision>
  <cp:lastPrinted>2003-07-24T21:24:09Z</cp:lastPrinted>
  <dcterms:created xsi:type="dcterms:W3CDTF">2003-01-07T14:08:10Z</dcterms:created>
  <dcterms:modified xsi:type="dcterms:W3CDTF">2011-06-08T15:27:23Z</dcterms:modified>
</cp:coreProperties>
</file>